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4" r:id="rId3"/>
    <p:sldId id="272" r:id="rId4"/>
    <p:sldId id="276" r:id="rId5"/>
    <p:sldId id="277" r:id="rId6"/>
    <p:sldId id="282" r:id="rId7"/>
    <p:sldId id="280" r:id="rId8"/>
    <p:sldId id="287" r:id="rId9"/>
    <p:sldId id="281" r:id="rId10"/>
    <p:sldId id="283" r:id="rId11"/>
    <p:sldId id="279" r:id="rId12"/>
    <p:sldId id="273" r:id="rId13"/>
    <p:sldId id="258" r:id="rId14"/>
    <p:sldId id="261" r:id="rId15"/>
    <p:sldId id="263" r:id="rId16"/>
    <p:sldId id="259" r:id="rId17"/>
    <p:sldId id="262" r:id="rId18"/>
    <p:sldId id="264" r:id="rId19"/>
    <p:sldId id="266" r:id="rId20"/>
    <p:sldId id="270" r:id="rId21"/>
    <p:sldId id="260" r:id="rId22"/>
    <p:sldId id="267" r:id="rId23"/>
    <p:sldId id="271" r:id="rId24"/>
    <p:sldId id="265" r:id="rId25"/>
    <p:sldId id="269" r:id="rId26"/>
    <p:sldId id="268" r:id="rId27"/>
    <p:sldId id="286" r:id="rId28"/>
    <p:sldId id="284" r:id="rId29"/>
    <p:sldId id="274" r:id="rId30"/>
    <p:sldId id="288" r:id="rId31"/>
    <p:sldId id="290" r:id="rId32"/>
    <p:sldId id="289" r:id="rId33"/>
    <p:sldId id="291" r:id="rId34"/>
    <p:sldId id="292" r:id="rId35"/>
    <p:sldId id="29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a:t>Klik om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a:t>Klik om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11/27/2024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29K-uA3oUK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4225441a-4544-41ce-9042-9d19af8573ff.filesusr.com/ugd/84a588_770b44147cb54090ab65166f4ef2493c.pdf"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1B933-BF3D-D3AC-F400-2CE961F5B1ED}"/>
              </a:ext>
            </a:extLst>
          </p:cNvPr>
          <p:cNvSpPr>
            <a:spLocks noGrp="1"/>
          </p:cNvSpPr>
          <p:nvPr>
            <p:ph type="ctrTitle"/>
          </p:nvPr>
        </p:nvSpPr>
        <p:spPr/>
        <p:txBody>
          <a:bodyPr/>
          <a:lstStyle/>
          <a:p>
            <a:r>
              <a:rPr lang="nl-NL" dirty="0"/>
              <a:t>Executieve functies voor </a:t>
            </a:r>
            <a:r>
              <a:rPr lang="nl-NL" dirty="0" err="1"/>
              <a:t>dummies</a:t>
            </a:r>
            <a:endParaRPr lang="nl-BE" dirty="0"/>
          </a:p>
        </p:txBody>
      </p:sp>
      <p:sp>
        <p:nvSpPr>
          <p:cNvPr id="3" name="Ondertitel 2">
            <a:extLst>
              <a:ext uri="{FF2B5EF4-FFF2-40B4-BE49-F238E27FC236}">
                <a16:creationId xmlns:a16="http://schemas.microsoft.com/office/drawing/2014/main" id="{2128121E-DDB6-C3BC-0EC4-70BE5E063480}"/>
              </a:ext>
            </a:extLst>
          </p:cNvPr>
          <p:cNvSpPr>
            <a:spLocks noGrp="1"/>
          </p:cNvSpPr>
          <p:nvPr>
            <p:ph type="subTitle" idx="1"/>
          </p:nvPr>
        </p:nvSpPr>
        <p:spPr/>
        <p:txBody>
          <a:bodyPr/>
          <a:lstStyle/>
          <a:p>
            <a:r>
              <a:rPr lang="nl-NL" dirty="0"/>
              <a:t>Wat is het?</a:t>
            </a:r>
          </a:p>
          <a:p>
            <a:r>
              <a:rPr lang="nl-NL" dirty="0"/>
              <a:t>Hoeveel zijn er?</a:t>
            </a:r>
          </a:p>
          <a:p>
            <a:r>
              <a:rPr lang="nl-NL" dirty="0"/>
              <a:t>Wanneer ontwikkeld?</a:t>
            </a:r>
            <a:endParaRPr lang="nl-BE" dirty="0"/>
          </a:p>
        </p:txBody>
      </p:sp>
      <p:pic>
        <p:nvPicPr>
          <p:cNvPr id="1026" name="Picture 2" descr="voor dummies logo">
            <a:hlinkClick r:id="rId2"/>
            <a:extLst>
              <a:ext uri="{FF2B5EF4-FFF2-40B4-BE49-F238E27FC236}">
                <a16:creationId xmlns:a16="http://schemas.microsoft.com/office/drawing/2014/main" id="{3FD05432-14B7-24BD-F181-8D92704AE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7158" y="3832981"/>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906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6CE0-7854-405B-E4BD-CC414ED312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C41AE7-596B-8AAD-C5AC-71C33E780761}"/>
              </a:ext>
            </a:extLst>
          </p:cNvPr>
          <p:cNvSpPr>
            <a:spLocks noGrp="1"/>
          </p:cNvSpPr>
          <p:nvPr>
            <p:ph type="title"/>
          </p:nvPr>
        </p:nvSpPr>
        <p:spPr>
          <a:xfrm>
            <a:off x="1872343" y="4552646"/>
            <a:ext cx="9209314" cy="1507067"/>
          </a:xfrm>
        </p:spPr>
        <p:txBody>
          <a:bodyPr/>
          <a:lstStyle/>
          <a:p>
            <a:r>
              <a:rPr lang="nl-NL" dirty="0"/>
              <a:t>Hoe herken je misinteractie?</a:t>
            </a:r>
            <a:endParaRPr lang="nl-BE" dirty="0"/>
          </a:p>
        </p:txBody>
      </p:sp>
      <p:pic>
        <p:nvPicPr>
          <p:cNvPr id="3" name="Picture 2">
            <a:extLst>
              <a:ext uri="{FF2B5EF4-FFF2-40B4-BE49-F238E27FC236}">
                <a16:creationId xmlns:a16="http://schemas.microsoft.com/office/drawing/2014/main" id="{232768C6-F206-1C9D-AEDE-1D136603D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278769"/>
            <a:ext cx="6858000" cy="453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03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AEB04-0B10-2E99-50D8-276A228AB58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B98D323-DE9E-1E8E-E8EC-8379F18750A4}"/>
              </a:ext>
            </a:extLst>
          </p:cNvPr>
          <p:cNvSpPr txBox="1"/>
          <p:nvPr/>
        </p:nvSpPr>
        <p:spPr>
          <a:xfrm>
            <a:off x="484413" y="0"/>
            <a:ext cx="10292443" cy="5632311"/>
          </a:xfrm>
          <a:prstGeom prst="rect">
            <a:avLst/>
          </a:prstGeom>
          <a:noFill/>
        </p:spPr>
        <p:txBody>
          <a:bodyPr wrap="square">
            <a:spAutoFit/>
          </a:bodyPr>
          <a:lstStyle/>
          <a:p>
            <a:endParaRPr lang="nl-NL" b="1" dirty="0"/>
          </a:p>
          <a:p>
            <a:r>
              <a:rPr lang="nl-NL" b="1" dirty="0"/>
              <a:t>(Eigen) functioneren belemmerd: je ziet signalen</a:t>
            </a:r>
            <a:endParaRPr lang="nl-NL" dirty="0"/>
          </a:p>
          <a:p>
            <a:pPr marL="742950" lvl="1" indent="-285750">
              <a:buFont typeface="Arial" panose="020B0604020202020204" pitchFamily="34" charset="0"/>
              <a:buChar char="•"/>
            </a:pPr>
            <a:r>
              <a:rPr lang="nl-NL" dirty="0"/>
              <a:t>Ik kan slecht plannen</a:t>
            </a:r>
          </a:p>
          <a:p>
            <a:pPr marL="742950" lvl="1" indent="-285750">
              <a:buFont typeface="Arial" panose="020B0604020202020204" pitchFamily="34" charset="0"/>
              <a:buChar char="•"/>
            </a:pPr>
            <a:r>
              <a:rPr lang="nl-NL" dirty="0"/>
              <a:t>Ik heb het moeilijk met tijd</a:t>
            </a:r>
          </a:p>
          <a:p>
            <a:pPr marL="742950" lvl="1" indent="-285750">
              <a:buFont typeface="Arial" panose="020B0604020202020204" pitchFamily="34" charset="0"/>
              <a:buChar char="•"/>
            </a:pPr>
            <a:r>
              <a:rPr lang="nl-NL" dirty="0"/>
              <a:t>Ik ben afgeleid</a:t>
            </a:r>
          </a:p>
          <a:p>
            <a:pPr marL="742950" lvl="1" indent="-285750">
              <a:buFont typeface="Arial" panose="020B0604020202020204" pitchFamily="34" charset="0"/>
              <a:buChar char="•"/>
            </a:pPr>
            <a:r>
              <a:rPr lang="nl-NL" dirty="0"/>
              <a:t>Ik heb weinig motivatie</a:t>
            </a:r>
          </a:p>
          <a:p>
            <a:endParaRPr lang="nl-NL" b="1" dirty="0"/>
          </a:p>
          <a:p>
            <a:r>
              <a:rPr lang="nl-NL" b="1" dirty="0"/>
              <a:t>Weten wat je van een kind mag verwachten (per leeftijd)</a:t>
            </a:r>
            <a:endParaRPr lang="nl-NL" dirty="0"/>
          </a:p>
          <a:p>
            <a:pPr marL="742950" lvl="1" indent="-285750">
              <a:buFont typeface="Arial" panose="020B0604020202020204" pitchFamily="34" charset="0"/>
              <a:buChar char="•"/>
            </a:pPr>
            <a:r>
              <a:rPr lang="nl-NL" dirty="0"/>
              <a:t>Wanneer kan een kind voluit plannen en organiseren?</a:t>
            </a:r>
          </a:p>
          <a:p>
            <a:endParaRPr lang="nl-NL" b="1" dirty="0"/>
          </a:p>
          <a:p>
            <a:r>
              <a:rPr lang="nl-NL" b="1" dirty="0"/>
              <a:t>EF hangen soms samen met ontwikkelproblemen en leerstoornissen</a:t>
            </a:r>
            <a:endParaRPr lang="nl-NL" dirty="0"/>
          </a:p>
          <a:p>
            <a:pPr marL="742950" lvl="1" indent="-285750">
              <a:buFont typeface="Arial" panose="020B0604020202020204" pitchFamily="34" charset="0"/>
              <a:buChar char="•"/>
            </a:pPr>
            <a:r>
              <a:rPr lang="nl-NL" dirty="0"/>
              <a:t>Belang van de samenhang van klinische beelden</a:t>
            </a:r>
          </a:p>
          <a:p>
            <a:endParaRPr lang="nl-NL" b="1" dirty="0"/>
          </a:p>
          <a:p>
            <a:r>
              <a:rPr lang="nl-NL" b="1" dirty="0"/>
              <a:t>Diagnostiek</a:t>
            </a:r>
            <a:endParaRPr lang="nl-NL" dirty="0"/>
          </a:p>
          <a:p>
            <a:pPr marL="742950" lvl="1" indent="-285750">
              <a:buFont typeface="Arial" panose="020B0604020202020204" pitchFamily="34" charset="0"/>
              <a:buChar char="•"/>
            </a:pPr>
            <a:r>
              <a:rPr lang="nl-NL" dirty="0"/>
              <a:t>Is herkennen</a:t>
            </a:r>
          </a:p>
          <a:p>
            <a:pPr marL="1200150" lvl="2" indent="-285750">
              <a:buFont typeface="Arial" panose="020B0604020202020204" pitchFamily="34" charset="0"/>
              <a:buChar char="•"/>
            </a:pPr>
            <a:r>
              <a:rPr lang="nl-NL" dirty="0"/>
              <a:t>We zien symptomen (zwakke EF of andere oorzaak?)</a:t>
            </a:r>
          </a:p>
          <a:p>
            <a:pPr marL="1200150" lvl="2" indent="-285750">
              <a:buFont typeface="Arial" panose="020B0604020202020204" pitchFamily="34" charset="0"/>
              <a:buChar char="•"/>
            </a:pPr>
            <a:r>
              <a:rPr lang="nl-NL" dirty="0"/>
              <a:t>Herken je ze bij jezelf = kijk naar je bewuste processen op het moment dat je ze doet </a:t>
            </a:r>
          </a:p>
          <a:p>
            <a:pPr marL="1200150" lvl="2" indent="-285750">
              <a:buFont typeface="Arial" panose="020B0604020202020204" pitchFamily="34" charset="0"/>
              <a:buChar char="•"/>
            </a:pPr>
            <a:r>
              <a:rPr lang="nl-NL" dirty="0"/>
              <a:t>Hoe herken je ze bij anderen (kijken naar het kind - leraar)</a:t>
            </a:r>
          </a:p>
          <a:p>
            <a:pPr marL="742950" lvl="1" indent="-285750">
              <a:buFont typeface="Arial" panose="020B0604020202020204" pitchFamily="34" charset="0"/>
              <a:buChar char="•"/>
            </a:pPr>
            <a:r>
              <a:rPr lang="nl-NL" dirty="0"/>
              <a:t>Psychometrische instrumenten (</a:t>
            </a:r>
            <a:r>
              <a:rPr lang="nl-NL" dirty="0" err="1"/>
              <a:t>vb</a:t>
            </a:r>
            <a:r>
              <a:rPr lang="nl-NL" dirty="0"/>
              <a:t> Brief-2, </a:t>
            </a:r>
            <a:r>
              <a:rPr lang="nl-NL" dirty="0" err="1"/>
              <a:t>Nepsy</a:t>
            </a:r>
            <a:r>
              <a:rPr lang="nl-NL" dirty="0"/>
              <a:t>,…)</a:t>
            </a:r>
          </a:p>
        </p:txBody>
      </p:sp>
    </p:spTree>
    <p:extLst>
      <p:ext uri="{BB962C8B-B14F-4D97-AF65-F5344CB8AC3E}">
        <p14:creationId xmlns:p14="http://schemas.microsoft.com/office/powerpoint/2010/main" val="213871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B33F2DE-A094-E1A7-840A-FC3D2ED8617B}"/>
              </a:ext>
            </a:extLst>
          </p:cNvPr>
          <p:cNvSpPr>
            <a:spLocks noGrp="1"/>
          </p:cNvSpPr>
          <p:nvPr>
            <p:ph type="title"/>
          </p:nvPr>
        </p:nvSpPr>
        <p:spPr>
          <a:xfrm>
            <a:off x="544286" y="5086047"/>
            <a:ext cx="11136085" cy="1507067"/>
          </a:xfrm>
        </p:spPr>
        <p:txBody>
          <a:bodyPr/>
          <a:lstStyle/>
          <a:p>
            <a:r>
              <a:rPr lang="nl-NL" dirty="0"/>
              <a:t>Welke EF zijn Wanneer ontwikkeld?</a:t>
            </a:r>
            <a:endParaRPr lang="nl-BE" dirty="0"/>
          </a:p>
        </p:txBody>
      </p:sp>
      <p:pic>
        <p:nvPicPr>
          <p:cNvPr id="4098" name="Picture 2">
            <a:extLst>
              <a:ext uri="{FF2B5EF4-FFF2-40B4-BE49-F238E27FC236}">
                <a16:creationId xmlns:a16="http://schemas.microsoft.com/office/drawing/2014/main" id="{6481980A-6D18-17B8-FAD8-9A3C7D7F7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34" y="817108"/>
            <a:ext cx="8523514" cy="2524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B9AA44BE-2A34-34C0-6106-4F8EF737E49B}"/>
              </a:ext>
            </a:extLst>
          </p:cNvPr>
          <p:cNvPicPr>
            <a:picLocks noChangeAspect="1" noChangeArrowheads="1"/>
          </p:cNvPicPr>
          <p:nvPr/>
        </p:nvPicPr>
        <p:blipFill>
          <a:blip r:embed="rId3" cstate="print"/>
          <a:srcRect/>
          <a:stretch>
            <a:fillRect/>
          </a:stretch>
        </p:blipFill>
        <p:spPr bwMode="auto">
          <a:xfrm>
            <a:off x="8851448" y="817108"/>
            <a:ext cx="2524124" cy="2524124"/>
          </a:xfrm>
          <a:prstGeom prst="rect">
            <a:avLst/>
          </a:prstGeom>
          <a:noFill/>
          <a:ln w="9525">
            <a:noFill/>
            <a:miter lim="800000"/>
            <a:headEnd/>
            <a:tailEnd/>
          </a:ln>
        </p:spPr>
      </p:pic>
    </p:spTree>
    <p:extLst>
      <p:ext uri="{BB962C8B-B14F-4D97-AF65-F5344CB8AC3E}">
        <p14:creationId xmlns:p14="http://schemas.microsoft.com/office/powerpoint/2010/main" val="946697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A779DDC1-14DC-CC5E-EAF9-D3CF87881E5D}"/>
              </a:ext>
            </a:extLst>
          </p:cNvPr>
          <p:cNvSpPr>
            <a:spLocks noChangeAspect="1" noChangeArrowheads="1"/>
          </p:cNvSpPr>
          <p:nvPr/>
        </p:nvSpPr>
        <p:spPr bwMode="auto">
          <a:xfrm>
            <a:off x="685800" y="-1981200"/>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56FA7D46-1700-FD26-7417-C17C293DD58F}"/>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46EC2C5C-2F7A-4B0C-71AC-7F9F6EFB5CC9}"/>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5" name="Afbeelding 4">
            <a:extLst>
              <a:ext uri="{FF2B5EF4-FFF2-40B4-BE49-F238E27FC236}">
                <a16:creationId xmlns:a16="http://schemas.microsoft.com/office/drawing/2014/main" id="{C51D1608-5525-342E-CB97-04F1C621644C}"/>
              </a:ext>
            </a:extLst>
          </p:cNvPr>
          <p:cNvPicPr>
            <a:picLocks noChangeAspect="1"/>
          </p:cNvPicPr>
          <p:nvPr/>
        </p:nvPicPr>
        <p:blipFill>
          <a:blip r:embed="rId2"/>
          <a:stretch>
            <a:fillRect/>
          </a:stretch>
        </p:blipFill>
        <p:spPr>
          <a:xfrm>
            <a:off x="685800" y="304799"/>
            <a:ext cx="5682343" cy="5682343"/>
          </a:xfrm>
          <a:prstGeom prst="rect">
            <a:avLst/>
          </a:prstGeom>
        </p:spPr>
      </p:pic>
      <p:sp>
        <p:nvSpPr>
          <p:cNvPr id="8" name="Titel 7">
            <a:extLst>
              <a:ext uri="{FF2B5EF4-FFF2-40B4-BE49-F238E27FC236}">
                <a16:creationId xmlns:a16="http://schemas.microsoft.com/office/drawing/2014/main" id="{3474041A-E179-4581-BCEA-725EB1349EAF}"/>
              </a:ext>
            </a:extLst>
          </p:cNvPr>
          <p:cNvSpPr>
            <a:spLocks noGrp="1"/>
          </p:cNvSpPr>
          <p:nvPr>
            <p:ph type="title"/>
          </p:nvPr>
        </p:nvSpPr>
        <p:spPr>
          <a:xfrm>
            <a:off x="6596744" y="304799"/>
            <a:ext cx="4071256" cy="576942"/>
          </a:xfrm>
        </p:spPr>
        <p:txBody>
          <a:bodyPr/>
          <a:lstStyle/>
          <a:p>
            <a:r>
              <a:rPr lang="nl-NL" dirty="0"/>
              <a:t>Na de crèche</a:t>
            </a:r>
            <a:endParaRPr lang="nl-BE" dirty="0"/>
          </a:p>
        </p:txBody>
      </p:sp>
      <p:sp>
        <p:nvSpPr>
          <p:cNvPr id="10" name="Tijdelijke aanduiding voor tekst 9">
            <a:extLst>
              <a:ext uri="{FF2B5EF4-FFF2-40B4-BE49-F238E27FC236}">
                <a16:creationId xmlns:a16="http://schemas.microsoft.com/office/drawing/2014/main" id="{9F15ACBF-5C0E-AAD2-35B8-0B4C09CA128C}"/>
              </a:ext>
            </a:extLst>
          </p:cNvPr>
          <p:cNvSpPr>
            <a:spLocks noGrp="1"/>
          </p:cNvSpPr>
          <p:nvPr>
            <p:ph type="body" sz="half" idx="2"/>
          </p:nvPr>
        </p:nvSpPr>
        <p:spPr>
          <a:xfrm>
            <a:off x="6671356" y="1415143"/>
            <a:ext cx="5169126" cy="4974771"/>
          </a:xfrm>
        </p:spPr>
        <p:txBody>
          <a:bodyPr>
            <a:normAutofit/>
          </a:bodyPr>
          <a:lstStyle/>
          <a:p>
            <a:r>
              <a:rPr lang="nl-NL" dirty="0">
                <a:solidFill>
                  <a:schemeClr val="tx1"/>
                </a:solidFill>
              </a:rPr>
              <a:t>• eenvoudige opdrachten uitvoeren: bijvoorbeeld ‘haal je schoenen uit je slaapkamer’ </a:t>
            </a:r>
          </a:p>
          <a:p>
            <a:r>
              <a:rPr lang="nl-NL" dirty="0">
                <a:solidFill>
                  <a:schemeClr val="tx1"/>
                </a:solidFill>
              </a:rPr>
              <a:t>• slaap- en speelkamer onder begeleiding opruimen</a:t>
            </a:r>
          </a:p>
          <a:p>
            <a:r>
              <a:rPr lang="nl-NL" dirty="0">
                <a:solidFill>
                  <a:schemeClr val="tx1"/>
                </a:solidFill>
              </a:rPr>
              <a:t>• eenvoudige huishoudelijke klusjes of zelfhulptaken uitvoeren, met aanmoediging: bijvoorbeeld ‘haal de borden van tafel, poets je tanden, kleed je aan’ </a:t>
            </a:r>
          </a:p>
          <a:p>
            <a:r>
              <a:rPr lang="nl-NL" dirty="0">
                <a:solidFill>
                  <a:schemeClr val="tx1"/>
                </a:solidFill>
              </a:rPr>
              <a:t>• gedrag controleren: ‘raak de hete oven niet aan, ren niet zo maar de straat op, blijf van het speelgoed van een ander kind af, sla niet, bijt niet, duw niet…’</a:t>
            </a:r>
            <a:endParaRPr lang="nl-BE" dirty="0">
              <a:solidFill>
                <a:schemeClr val="tx1"/>
              </a:solidFill>
            </a:endParaRPr>
          </a:p>
        </p:txBody>
      </p:sp>
    </p:spTree>
    <p:extLst>
      <p:ext uri="{BB962C8B-B14F-4D97-AF65-F5344CB8AC3E}">
        <p14:creationId xmlns:p14="http://schemas.microsoft.com/office/powerpoint/2010/main" val="3227095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9E33-26E8-AF1A-08A6-7E6FDB3DFAAB}"/>
            </a:ext>
          </a:extLst>
        </p:cNvPr>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FB09A5B9-B3FE-A321-06AF-3B6BA77C4325}"/>
              </a:ext>
            </a:extLst>
          </p:cNvPr>
          <p:cNvSpPr>
            <a:spLocks noChangeAspect="1" noChangeArrowheads="1"/>
          </p:cNvSpPr>
          <p:nvPr/>
        </p:nvSpPr>
        <p:spPr bwMode="auto">
          <a:xfrm>
            <a:off x="685800" y="-1981200"/>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AAC38052-389F-E32B-127A-89DB67A77829}"/>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4D8E21BA-D3FD-8E90-C774-FBA610B3010F}"/>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0" name="Tijdelijke aanduiding voor tekst 9">
            <a:extLst>
              <a:ext uri="{FF2B5EF4-FFF2-40B4-BE49-F238E27FC236}">
                <a16:creationId xmlns:a16="http://schemas.microsoft.com/office/drawing/2014/main" id="{5CFF9C2D-9566-FC92-0B21-73894228F816}"/>
              </a:ext>
            </a:extLst>
          </p:cNvPr>
          <p:cNvSpPr>
            <a:spLocks noGrp="1"/>
          </p:cNvSpPr>
          <p:nvPr>
            <p:ph type="body" sz="half" idx="2"/>
          </p:nvPr>
        </p:nvSpPr>
        <p:spPr>
          <a:xfrm>
            <a:off x="348343" y="468086"/>
            <a:ext cx="11364686" cy="6172200"/>
          </a:xfrm>
        </p:spPr>
        <p:txBody>
          <a:bodyPr>
            <a:normAutofit/>
          </a:bodyPr>
          <a:lstStyle/>
          <a:p>
            <a:r>
              <a:rPr lang="nl-NL" b="1" dirty="0">
                <a:solidFill>
                  <a:schemeClr val="tx1"/>
                </a:solidFill>
              </a:rPr>
              <a:t>Impulscontrole</a:t>
            </a:r>
            <a:r>
              <a:rPr lang="nl-NL" dirty="0">
                <a:solidFill>
                  <a:schemeClr val="tx1"/>
                </a:solidFill>
              </a:rPr>
              <a:t>:</a:t>
            </a:r>
          </a:p>
          <a:p>
            <a:pPr marL="742950" lvl="1" indent="-285750">
              <a:buFont typeface="Arial" panose="020B0604020202020204" pitchFamily="34" charset="0"/>
              <a:buChar char="•"/>
            </a:pPr>
            <a:r>
              <a:rPr lang="nl-NL" dirty="0">
                <a:solidFill>
                  <a:schemeClr val="tx1"/>
                </a:solidFill>
              </a:rPr>
              <a:t>Wachten op een volwassene voordat ze een speeltje pakken.</a:t>
            </a:r>
          </a:p>
          <a:p>
            <a:pPr marL="742950" lvl="1" indent="-285750">
              <a:buFont typeface="Arial" panose="020B0604020202020204" pitchFamily="34" charset="0"/>
              <a:buChar char="•"/>
            </a:pPr>
            <a:r>
              <a:rPr lang="nl-NL" dirty="0">
                <a:solidFill>
                  <a:schemeClr val="tx1"/>
                </a:solidFill>
              </a:rPr>
              <a:t>Het beperken van het grijpen naar voorwerpen die ze willen hebben.</a:t>
            </a:r>
          </a:p>
          <a:p>
            <a:pPr marL="742950" lvl="1" indent="-285750">
              <a:buFont typeface="Arial" panose="020B0604020202020204" pitchFamily="34" charset="0"/>
              <a:buChar char="•"/>
            </a:pPr>
            <a:r>
              <a:rPr lang="nl-NL" dirty="0">
                <a:solidFill>
                  <a:schemeClr val="tx1"/>
                </a:solidFill>
              </a:rPr>
              <a:t>Even stoppen met een activiteit wanneer een volwassene hen vraagt.</a:t>
            </a:r>
          </a:p>
          <a:p>
            <a:r>
              <a:rPr lang="nl-NL" b="1" dirty="0">
                <a:solidFill>
                  <a:schemeClr val="tx1"/>
                </a:solidFill>
              </a:rPr>
              <a:t>Cognitieve flexibiliteit</a:t>
            </a:r>
            <a:r>
              <a:rPr lang="nl-NL" dirty="0">
                <a:solidFill>
                  <a:schemeClr val="tx1"/>
                </a:solidFill>
              </a:rPr>
              <a:t>:</a:t>
            </a:r>
          </a:p>
          <a:p>
            <a:pPr marL="742950" lvl="1" indent="-285750">
              <a:buFont typeface="Arial" panose="020B0604020202020204" pitchFamily="34" charset="0"/>
              <a:buChar char="•"/>
            </a:pPr>
            <a:r>
              <a:rPr lang="nl-NL" dirty="0">
                <a:solidFill>
                  <a:schemeClr val="tx1"/>
                </a:solidFill>
              </a:rPr>
              <a:t>Van de ene speelactiviteit naar de andere kunnen schakelen zonder veel frustratie.</a:t>
            </a:r>
          </a:p>
          <a:p>
            <a:pPr marL="742950" lvl="1" indent="-285750">
              <a:buFont typeface="Arial" panose="020B0604020202020204" pitchFamily="34" charset="0"/>
              <a:buChar char="•"/>
            </a:pPr>
            <a:r>
              <a:rPr lang="nl-NL" dirty="0">
                <a:solidFill>
                  <a:schemeClr val="tx1"/>
                </a:solidFill>
              </a:rPr>
              <a:t>Het begrijpen dat een blok ook kan worden gebruikt als een voertuig in plaats van alleen als bouwsteen.</a:t>
            </a:r>
          </a:p>
          <a:p>
            <a:pPr marL="742950" lvl="1" indent="-285750">
              <a:buFont typeface="Arial" panose="020B0604020202020204" pitchFamily="34" charset="0"/>
              <a:buChar char="•"/>
            </a:pPr>
            <a:r>
              <a:rPr lang="nl-NL" dirty="0">
                <a:solidFill>
                  <a:schemeClr val="tx1"/>
                </a:solidFill>
              </a:rPr>
              <a:t>Aanpassen aan veranderingen in de dagelijkse routine (bijvoorbeeld een ander tijdstip voor bedtijd).</a:t>
            </a:r>
          </a:p>
          <a:p>
            <a:r>
              <a:rPr lang="nl-NL" b="1" dirty="0">
                <a:solidFill>
                  <a:schemeClr val="tx1"/>
                </a:solidFill>
              </a:rPr>
              <a:t>Werkgeheugen</a:t>
            </a:r>
            <a:endParaRPr lang="nl-NL" dirty="0">
              <a:solidFill>
                <a:schemeClr val="tx1"/>
              </a:solidFill>
            </a:endParaRPr>
          </a:p>
          <a:p>
            <a:pPr marL="742950" lvl="1" indent="-285750">
              <a:buFont typeface="Arial" panose="020B0604020202020204" pitchFamily="34" charset="0"/>
              <a:buChar char="•"/>
            </a:pPr>
            <a:r>
              <a:rPr lang="nl-NL" dirty="0">
                <a:solidFill>
                  <a:schemeClr val="tx1"/>
                </a:solidFill>
              </a:rPr>
              <a:t>2 of 3 dingen onthouden voor een spel waarmee ze bezig zijn</a:t>
            </a:r>
          </a:p>
          <a:p>
            <a:r>
              <a:rPr lang="nl-NL" b="1" dirty="0">
                <a:solidFill>
                  <a:schemeClr val="tx1"/>
                </a:solidFill>
              </a:rPr>
              <a:t>Emotieregulatie</a:t>
            </a:r>
            <a:r>
              <a:rPr lang="nl-NL" dirty="0">
                <a:solidFill>
                  <a:schemeClr val="tx1"/>
                </a:solidFill>
              </a:rPr>
              <a:t>:</a:t>
            </a:r>
          </a:p>
          <a:p>
            <a:pPr marL="742950" lvl="1" indent="-285750">
              <a:buFont typeface="Arial" panose="020B0604020202020204" pitchFamily="34" charset="0"/>
              <a:buChar char="•"/>
            </a:pPr>
            <a:r>
              <a:rPr lang="nl-NL" dirty="0">
                <a:solidFill>
                  <a:schemeClr val="tx1"/>
                </a:solidFill>
              </a:rPr>
              <a:t>Zichzelf kalmeren na een teleurstelling, zoals het niet krijgen van een speeltje.          </a:t>
            </a:r>
          </a:p>
          <a:p>
            <a:pPr marL="742950" lvl="1" indent="-285750">
              <a:buFont typeface="Arial" panose="020B0604020202020204" pitchFamily="34" charset="0"/>
              <a:buChar char="•"/>
            </a:pPr>
            <a:r>
              <a:rPr lang="nl-NL" dirty="0">
                <a:solidFill>
                  <a:schemeClr val="tx1"/>
                </a:solidFill>
              </a:rPr>
              <a:t>Het leren van eenvoudige manieren om met frustratie om te gaan (bijvoorbeeld door het zeggen van "nee").</a:t>
            </a:r>
          </a:p>
          <a:p>
            <a:pPr marL="742950" lvl="1" indent="-285750">
              <a:buFont typeface="Arial" panose="020B0604020202020204" pitchFamily="34" charset="0"/>
              <a:buChar char="•"/>
            </a:pPr>
            <a:r>
              <a:rPr lang="nl-NL" dirty="0">
                <a:solidFill>
                  <a:schemeClr val="tx1"/>
                </a:solidFill>
              </a:rPr>
              <a:t>Beheersing van huilen of boosheid in sociale situaties (zoals het delen van speelgoed).   </a:t>
            </a:r>
          </a:p>
        </p:txBody>
      </p:sp>
      <p:sp>
        <p:nvSpPr>
          <p:cNvPr id="11" name="Titel 10">
            <a:extLst>
              <a:ext uri="{FF2B5EF4-FFF2-40B4-BE49-F238E27FC236}">
                <a16:creationId xmlns:a16="http://schemas.microsoft.com/office/drawing/2014/main" id="{8E823ECB-80BE-F3D0-4D27-664754E84FFE}"/>
              </a:ext>
            </a:extLst>
          </p:cNvPr>
          <p:cNvSpPr>
            <a:spLocks noGrp="1"/>
          </p:cNvSpPr>
          <p:nvPr>
            <p:ph type="title"/>
          </p:nvPr>
        </p:nvSpPr>
        <p:spPr/>
        <p:txBody>
          <a:bodyPr/>
          <a:lstStyle/>
          <a:p>
            <a:r>
              <a:rPr lang="nl-NL" dirty="0"/>
              <a:t> </a:t>
            </a:r>
            <a:endParaRPr lang="nl-BE" dirty="0"/>
          </a:p>
        </p:txBody>
      </p:sp>
      <p:pic>
        <p:nvPicPr>
          <p:cNvPr id="12" name="Afbeelding 11">
            <a:extLst>
              <a:ext uri="{FF2B5EF4-FFF2-40B4-BE49-F238E27FC236}">
                <a16:creationId xmlns:a16="http://schemas.microsoft.com/office/drawing/2014/main" id="{47A96D7F-0492-36EB-471C-C80EF36C3FB8}"/>
              </a:ext>
            </a:extLst>
          </p:cNvPr>
          <p:cNvPicPr>
            <a:picLocks noChangeAspect="1"/>
          </p:cNvPicPr>
          <p:nvPr/>
        </p:nvPicPr>
        <p:blipFill>
          <a:blip r:embed="rId2"/>
          <a:stretch>
            <a:fillRect/>
          </a:stretch>
        </p:blipFill>
        <p:spPr>
          <a:xfrm>
            <a:off x="3087363" y="2858974"/>
            <a:ext cx="6017274" cy="1140051"/>
          </a:xfrm>
          <a:prstGeom prst="rect">
            <a:avLst/>
          </a:prstGeom>
        </p:spPr>
      </p:pic>
    </p:spTree>
    <p:extLst>
      <p:ext uri="{BB962C8B-B14F-4D97-AF65-F5344CB8AC3E}">
        <p14:creationId xmlns:p14="http://schemas.microsoft.com/office/powerpoint/2010/main" val="1681046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894E-1760-2008-CC35-D0DF85384BAC}"/>
            </a:ext>
          </a:extLst>
        </p:cNvPr>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ED8766D5-7CF5-9D3C-8A1D-689CFF5019BB}"/>
              </a:ext>
            </a:extLst>
          </p:cNvPr>
          <p:cNvSpPr>
            <a:spLocks noChangeAspect="1" noChangeArrowheads="1"/>
          </p:cNvSpPr>
          <p:nvPr/>
        </p:nvSpPr>
        <p:spPr bwMode="auto">
          <a:xfrm>
            <a:off x="723106" y="-1915884"/>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94DED652-2E2F-A4E4-7437-5FF1F2782EEA}"/>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120EF167-413E-795E-B7DE-90578018F236}"/>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Titel 7">
            <a:extLst>
              <a:ext uri="{FF2B5EF4-FFF2-40B4-BE49-F238E27FC236}">
                <a16:creationId xmlns:a16="http://schemas.microsoft.com/office/drawing/2014/main" id="{3B938BD7-C24B-B819-5DBA-6C69425981B2}"/>
              </a:ext>
            </a:extLst>
          </p:cNvPr>
          <p:cNvSpPr>
            <a:spLocks noGrp="1"/>
          </p:cNvSpPr>
          <p:nvPr>
            <p:ph type="title"/>
          </p:nvPr>
        </p:nvSpPr>
        <p:spPr>
          <a:xfrm>
            <a:off x="6738258" y="2344056"/>
            <a:ext cx="4071256" cy="1237344"/>
          </a:xfrm>
        </p:spPr>
        <p:txBody>
          <a:bodyPr>
            <a:normAutofit/>
          </a:bodyPr>
          <a:lstStyle/>
          <a:p>
            <a:r>
              <a:rPr lang="nl-NL" dirty="0"/>
              <a:t>2,5 tot 6</a:t>
            </a:r>
            <a:br>
              <a:rPr lang="nl-NL" dirty="0"/>
            </a:br>
            <a:r>
              <a:rPr lang="nl-NL" dirty="0"/>
              <a:t>kleuters</a:t>
            </a:r>
            <a:endParaRPr lang="nl-BE" dirty="0"/>
          </a:p>
        </p:txBody>
      </p:sp>
      <p:pic>
        <p:nvPicPr>
          <p:cNvPr id="6" name="Afbeelding 5">
            <a:extLst>
              <a:ext uri="{FF2B5EF4-FFF2-40B4-BE49-F238E27FC236}">
                <a16:creationId xmlns:a16="http://schemas.microsoft.com/office/drawing/2014/main" id="{CBAE0AF4-6AEE-76B4-92C9-ECABF15E2A61}"/>
              </a:ext>
            </a:extLst>
          </p:cNvPr>
          <p:cNvPicPr>
            <a:picLocks noChangeAspect="1"/>
          </p:cNvPicPr>
          <p:nvPr/>
        </p:nvPicPr>
        <p:blipFill>
          <a:blip r:embed="rId2"/>
          <a:stretch>
            <a:fillRect/>
          </a:stretch>
        </p:blipFill>
        <p:spPr>
          <a:xfrm>
            <a:off x="712221" y="402770"/>
            <a:ext cx="5747657" cy="5747657"/>
          </a:xfrm>
          <a:prstGeom prst="rect">
            <a:avLst/>
          </a:prstGeom>
        </p:spPr>
      </p:pic>
    </p:spTree>
    <p:extLst>
      <p:ext uri="{BB962C8B-B14F-4D97-AF65-F5344CB8AC3E}">
        <p14:creationId xmlns:p14="http://schemas.microsoft.com/office/powerpoint/2010/main" val="2412031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6001-77EE-A919-9B01-46742784EF26}"/>
            </a:ext>
          </a:extLst>
        </p:cNvPr>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D7EA522B-F707-E787-FF45-8D17D7432A03}"/>
              </a:ext>
            </a:extLst>
          </p:cNvPr>
          <p:cNvSpPr>
            <a:spLocks noChangeAspect="1" noChangeArrowheads="1"/>
          </p:cNvSpPr>
          <p:nvPr/>
        </p:nvSpPr>
        <p:spPr bwMode="auto">
          <a:xfrm>
            <a:off x="685800" y="-1981200"/>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E92F4C9D-87A1-21AB-85A6-54744CD01A61}"/>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367C937D-D135-161C-9D93-B26CC2BCE77C}"/>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3" name="Tekstvak 12">
            <a:extLst>
              <a:ext uri="{FF2B5EF4-FFF2-40B4-BE49-F238E27FC236}">
                <a16:creationId xmlns:a16="http://schemas.microsoft.com/office/drawing/2014/main" id="{2A68C869-7BDE-523A-AF2B-CBBE0553D396}"/>
              </a:ext>
            </a:extLst>
          </p:cNvPr>
          <p:cNvSpPr txBox="1"/>
          <p:nvPr/>
        </p:nvSpPr>
        <p:spPr>
          <a:xfrm>
            <a:off x="217714" y="130629"/>
            <a:ext cx="8980715" cy="4801314"/>
          </a:xfrm>
          <a:prstGeom prst="rect">
            <a:avLst/>
          </a:prstGeom>
          <a:noFill/>
        </p:spPr>
        <p:txBody>
          <a:bodyPr wrap="square">
            <a:spAutoFit/>
          </a:bodyPr>
          <a:lstStyle/>
          <a:p>
            <a:endParaRPr lang="nl-NL" dirty="0"/>
          </a:p>
          <a:p>
            <a:r>
              <a:rPr lang="nl-NL" b="1" dirty="0"/>
              <a:t>Impulscontrole:</a:t>
            </a:r>
          </a:p>
          <a:p>
            <a:r>
              <a:rPr lang="nl-NL" dirty="0"/>
              <a:t>Wachten op hun beurt tijdens spelletjes of groepsactiviteiten.</a:t>
            </a:r>
          </a:p>
          <a:p>
            <a:r>
              <a:rPr lang="nl-NL" dirty="0"/>
              <a:t>Hun emoties onder controle houden tijdens een verlies in een spel.</a:t>
            </a:r>
          </a:p>
          <a:p>
            <a:r>
              <a:rPr lang="nl-NL" dirty="0"/>
              <a:t>Vermijden van ongepaste uitingen van emoties in sociale situaties (zoals schreeuwen of huilen).</a:t>
            </a:r>
          </a:p>
          <a:p>
            <a:endParaRPr lang="nl-NL" dirty="0"/>
          </a:p>
          <a:p>
            <a:endParaRPr lang="nl-NL" dirty="0"/>
          </a:p>
          <a:p>
            <a:r>
              <a:rPr lang="nl-NL" b="1" dirty="0"/>
              <a:t>Cognitieve flexibiliteit:</a:t>
            </a:r>
          </a:p>
          <a:p>
            <a:r>
              <a:rPr lang="nl-NL" dirty="0"/>
              <a:t>Nieuwe spelregels begrijpen en zich aanpassen aan deze regels zonder veel begeleiding.</a:t>
            </a:r>
          </a:p>
          <a:p>
            <a:r>
              <a:rPr lang="nl-NL" dirty="0"/>
              <a:t>Het kiezen van een alternatieve speelactiviteit als hun favoriete speeltje niet beschikbaar is.</a:t>
            </a:r>
          </a:p>
          <a:p>
            <a:r>
              <a:rPr lang="nl-NL" dirty="0"/>
              <a:t>Het erkennen dat er meerdere oplossingen zijn voor een probleem tijdens een activiteit.</a:t>
            </a:r>
          </a:p>
          <a:p>
            <a:endParaRPr lang="nl-NL" dirty="0"/>
          </a:p>
          <a:p>
            <a:endParaRPr lang="nl-NL" dirty="0"/>
          </a:p>
        </p:txBody>
      </p:sp>
    </p:spTree>
    <p:extLst>
      <p:ext uri="{BB962C8B-B14F-4D97-AF65-F5344CB8AC3E}">
        <p14:creationId xmlns:p14="http://schemas.microsoft.com/office/powerpoint/2010/main" val="362200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46742A40-2B47-AA64-A718-18EDDFAB3F80}"/>
              </a:ext>
            </a:extLst>
          </p:cNvPr>
          <p:cNvSpPr txBox="1"/>
          <p:nvPr/>
        </p:nvSpPr>
        <p:spPr>
          <a:xfrm>
            <a:off x="283028" y="424542"/>
            <a:ext cx="9241971" cy="3693319"/>
          </a:xfrm>
          <a:prstGeom prst="rect">
            <a:avLst/>
          </a:prstGeom>
          <a:noFill/>
        </p:spPr>
        <p:txBody>
          <a:bodyPr wrap="square">
            <a:spAutoFit/>
          </a:bodyPr>
          <a:lstStyle/>
          <a:p>
            <a:endParaRPr lang="nl-NL" dirty="0"/>
          </a:p>
          <a:p>
            <a:r>
              <a:rPr lang="nl-NL" b="1" dirty="0"/>
              <a:t>Emotieregulatie:</a:t>
            </a:r>
          </a:p>
          <a:p>
            <a:r>
              <a:rPr lang="nl-NL" dirty="0"/>
              <a:t>Het leren om diep adem te halen als ze zich boos of gefrustreerd voelen.</a:t>
            </a:r>
          </a:p>
          <a:p>
            <a:r>
              <a:rPr lang="nl-NL" dirty="0"/>
              <a:t>Het uiten van gevoelens met woorden in plaats van door te schoppen of te slaan.</a:t>
            </a:r>
          </a:p>
          <a:p>
            <a:r>
              <a:rPr lang="nl-NL" dirty="0"/>
              <a:t>Zichzelf troosten na een teleurstelling, zoals het verliezen van een spel.</a:t>
            </a:r>
          </a:p>
          <a:p>
            <a:endParaRPr lang="nl-NL" dirty="0"/>
          </a:p>
          <a:p>
            <a:r>
              <a:rPr lang="nl-NL" b="1" dirty="0"/>
              <a:t>Werkgeheugen:</a:t>
            </a:r>
          </a:p>
          <a:p>
            <a:r>
              <a:rPr lang="nl-NL" dirty="0"/>
              <a:t>Eenvoudige instructies van een volwassene onthouden, zoals "pak de bal en kom terug".</a:t>
            </a:r>
          </a:p>
          <a:p>
            <a:r>
              <a:rPr lang="nl-NL" dirty="0"/>
              <a:t>Het bijhouden van de volgorde van activiteiten, zoals eerst tekenen en dan kleuren.</a:t>
            </a:r>
          </a:p>
          <a:p>
            <a:r>
              <a:rPr lang="nl-NL" dirty="0"/>
              <a:t>Het onthouden van de karakters en gebeurtenissen in een kort verhaal.</a:t>
            </a:r>
            <a:endParaRPr lang="nl-BE" dirty="0"/>
          </a:p>
        </p:txBody>
      </p:sp>
    </p:spTree>
    <p:extLst>
      <p:ext uri="{BB962C8B-B14F-4D97-AF65-F5344CB8AC3E}">
        <p14:creationId xmlns:p14="http://schemas.microsoft.com/office/powerpoint/2010/main" val="2586975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87182-653B-67AF-EC28-BD08F0A8EF03}"/>
            </a:ext>
          </a:extLst>
        </p:cNvPr>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5EED3E17-68F9-9D1C-9C72-A928E0C19215}"/>
              </a:ext>
            </a:extLst>
          </p:cNvPr>
          <p:cNvSpPr>
            <a:spLocks noChangeAspect="1" noChangeArrowheads="1"/>
          </p:cNvSpPr>
          <p:nvPr/>
        </p:nvSpPr>
        <p:spPr bwMode="auto">
          <a:xfrm>
            <a:off x="685800" y="-1981200"/>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2B68000D-06AE-CF47-F61E-6F19811F037B}"/>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B672E893-5A02-A238-8A15-6CFA47DAA7DD}"/>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Titel 7">
            <a:extLst>
              <a:ext uri="{FF2B5EF4-FFF2-40B4-BE49-F238E27FC236}">
                <a16:creationId xmlns:a16="http://schemas.microsoft.com/office/drawing/2014/main" id="{A5D3B9A7-C82B-07FE-6284-8E6A51584C1B}"/>
              </a:ext>
            </a:extLst>
          </p:cNvPr>
          <p:cNvSpPr>
            <a:spLocks noGrp="1"/>
          </p:cNvSpPr>
          <p:nvPr>
            <p:ph type="title"/>
          </p:nvPr>
        </p:nvSpPr>
        <p:spPr>
          <a:xfrm>
            <a:off x="6738258" y="2344056"/>
            <a:ext cx="4071256" cy="1237344"/>
          </a:xfrm>
        </p:spPr>
        <p:txBody>
          <a:bodyPr>
            <a:normAutofit fontScale="90000"/>
          </a:bodyPr>
          <a:lstStyle/>
          <a:p>
            <a:r>
              <a:rPr lang="nl-NL" dirty="0"/>
              <a:t>6 tot 8 jaar</a:t>
            </a:r>
            <a:br>
              <a:rPr lang="nl-NL" dirty="0"/>
            </a:br>
            <a:r>
              <a:rPr lang="nl-NL" dirty="0"/>
              <a:t>1</a:t>
            </a:r>
            <a:r>
              <a:rPr lang="nl-NL" baseline="30000" dirty="0"/>
              <a:t>e</a:t>
            </a:r>
            <a:r>
              <a:rPr lang="nl-NL" dirty="0"/>
              <a:t> graad </a:t>
            </a:r>
            <a:br>
              <a:rPr lang="nl-NL" dirty="0"/>
            </a:br>
            <a:r>
              <a:rPr lang="nl-NL" dirty="0"/>
              <a:t>Basisschool</a:t>
            </a:r>
            <a:endParaRPr lang="nl-BE" dirty="0"/>
          </a:p>
        </p:txBody>
      </p:sp>
      <p:pic>
        <p:nvPicPr>
          <p:cNvPr id="3074" name="Picture 2" descr="1ste leerjaar | Gavertje Vier">
            <a:extLst>
              <a:ext uri="{FF2B5EF4-FFF2-40B4-BE49-F238E27FC236}">
                <a16:creationId xmlns:a16="http://schemas.microsoft.com/office/drawing/2014/main" id="{5EB3E97B-51B0-1EBB-7F7C-BC973672A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8" y="416732"/>
            <a:ext cx="5758542" cy="616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5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E096D1E2-376E-342C-147D-7136B9A020DF}"/>
              </a:ext>
            </a:extLst>
          </p:cNvPr>
          <p:cNvSpPr txBox="1"/>
          <p:nvPr/>
        </p:nvSpPr>
        <p:spPr>
          <a:xfrm>
            <a:off x="800099" y="445715"/>
            <a:ext cx="9062357" cy="3693319"/>
          </a:xfrm>
          <a:prstGeom prst="rect">
            <a:avLst/>
          </a:prstGeom>
          <a:noFill/>
        </p:spPr>
        <p:txBody>
          <a:bodyPr wrap="square">
            <a:spAutoFit/>
          </a:bodyPr>
          <a:lstStyle/>
          <a:p>
            <a:r>
              <a:rPr lang="nl-NL" b="1" dirty="0"/>
              <a:t>Impulscontrole</a:t>
            </a:r>
            <a:r>
              <a:rPr lang="nl-NL" dirty="0"/>
              <a:t>:</a:t>
            </a:r>
          </a:p>
          <a:p>
            <a:pPr marL="742950" lvl="1" indent="-285750">
              <a:buFont typeface="Arial" panose="020B0604020202020204" pitchFamily="34" charset="0"/>
              <a:buChar char="•"/>
            </a:pPr>
            <a:r>
              <a:rPr lang="nl-NL" dirty="0"/>
              <a:t>Het kunnen wachten om te antwoorden in de klas.</a:t>
            </a:r>
          </a:p>
          <a:p>
            <a:pPr marL="742950" lvl="1" indent="-285750">
              <a:buFont typeface="Arial" panose="020B0604020202020204" pitchFamily="34" charset="0"/>
              <a:buChar char="•"/>
            </a:pPr>
            <a:r>
              <a:rPr lang="nl-NL" dirty="0"/>
              <a:t>Beheersing van de neiging om te onderbreken tijdens gesprekken.</a:t>
            </a:r>
          </a:p>
          <a:p>
            <a:pPr marL="742950" lvl="1" indent="-285750">
              <a:buFont typeface="Arial" panose="020B0604020202020204" pitchFamily="34" charset="0"/>
              <a:buChar char="•"/>
            </a:pPr>
            <a:r>
              <a:rPr lang="nl-NL" dirty="0"/>
              <a:t>Het maken van bewuste keuzes over wanneer ze iets willen zeggen of doen.</a:t>
            </a:r>
          </a:p>
          <a:p>
            <a:pPr marL="742950" lvl="1" indent="-285750">
              <a:buFont typeface="+mj-lt"/>
              <a:buAutoNum type="arabicPeriod"/>
            </a:pPr>
            <a:endParaRPr lang="nl-NL" dirty="0"/>
          </a:p>
          <a:p>
            <a:r>
              <a:rPr lang="nl-NL" b="1" dirty="0"/>
              <a:t>Cognitieve flexibiliteit</a:t>
            </a:r>
            <a:r>
              <a:rPr lang="nl-NL" dirty="0"/>
              <a:t>:</a:t>
            </a:r>
          </a:p>
          <a:p>
            <a:pPr marL="742950" lvl="1" indent="-285750">
              <a:buFont typeface="Arial" panose="020B0604020202020204" pitchFamily="34" charset="0"/>
              <a:buChar char="•"/>
            </a:pPr>
            <a:r>
              <a:rPr lang="nl-NL" dirty="0"/>
              <a:t>Aanpassen aan veranderingen in klasregels of routines zonder te veel weerstand.</a:t>
            </a:r>
          </a:p>
          <a:p>
            <a:pPr marL="742950" lvl="1" indent="-285750">
              <a:buFont typeface="Arial" panose="020B0604020202020204" pitchFamily="34" charset="0"/>
              <a:buChar char="•"/>
            </a:pPr>
            <a:r>
              <a:rPr lang="nl-NL" dirty="0"/>
              <a:t>Het kunnen afstemmen op nieuwe taken, zoals het overschakelen van wiskunde naar lezen.</a:t>
            </a:r>
          </a:p>
          <a:p>
            <a:pPr marL="742950" lvl="1" indent="-285750">
              <a:buFont typeface="Arial" panose="020B0604020202020204" pitchFamily="34" charset="0"/>
              <a:buChar char="•"/>
            </a:pPr>
            <a:r>
              <a:rPr lang="nl-NL" dirty="0"/>
              <a:t>Het begrijpen dat anderen verschillende meningen kunnen hebben en daar respect voor hebben.</a:t>
            </a:r>
          </a:p>
        </p:txBody>
      </p:sp>
    </p:spTree>
    <p:extLst>
      <p:ext uri="{BB962C8B-B14F-4D97-AF65-F5344CB8AC3E}">
        <p14:creationId xmlns:p14="http://schemas.microsoft.com/office/powerpoint/2010/main" val="80945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3FBFB3E-2672-CE96-7177-9B8EE2CF10A0}"/>
              </a:ext>
            </a:extLst>
          </p:cNvPr>
          <p:cNvPicPr>
            <a:picLocks noChangeAspect="1"/>
          </p:cNvPicPr>
          <p:nvPr/>
        </p:nvPicPr>
        <p:blipFill>
          <a:blip r:embed="rId2"/>
          <a:stretch>
            <a:fillRect/>
          </a:stretch>
        </p:blipFill>
        <p:spPr>
          <a:xfrm>
            <a:off x="852748" y="391885"/>
            <a:ext cx="8219475" cy="5812971"/>
          </a:xfrm>
          <a:prstGeom prst="rect">
            <a:avLst/>
          </a:prstGeom>
        </p:spPr>
      </p:pic>
    </p:spTree>
    <p:extLst>
      <p:ext uri="{BB962C8B-B14F-4D97-AF65-F5344CB8AC3E}">
        <p14:creationId xmlns:p14="http://schemas.microsoft.com/office/powerpoint/2010/main" val="1851071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78C81-D94F-2889-E674-3CFDA2F8CCF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42DDE43-7164-DF69-36C4-0329E3CEBF02}"/>
              </a:ext>
            </a:extLst>
          </p:cNvPr>
          <p:cNvSpPr txBox="1"/>
          <p:nvPr/>
        </p:nvSpPr>
        <p:spPr>
          <a:xfrm>
            <a:off x="413657" y="470663"/>
            <a:ext cx="10145486" cy="4801314"/>
          </a:xfrm>
          <a:prstGeom prst="rect">
            <a:avLst/>
          </a:prstGeom>
          <a:noFill/>
        </p:spPr>
        <p:txBody>
          <a:bodyPr wrap="square">
            <a:spAutoFit/>
          </a:bodyPr>
          <a:lstStyle/>
          <a:p>
            <a:pPr marL="742950" lvl="1" indent="-285750">
              <a:buFont typeface="+mj-lt"/>
              <a:buAutoNum type="arabicPeriod"/>
            </a:pPr>
            <a:endParaRPr lang="nl-NL" dirty="0"/>
          </a:p>
          <a:p>
            <a:r>
              <a:rPr lang="nl-NL" b="1" dirty="0"/>
              <a:t>Werkgeheugen</a:t>
            </a:r>
            <a:r>
              <a:rPr lang="nl-NL" dirty="0"/>
              <a:t>:</a:t>
            </a:r>
          </a:p>
          <a:p>
            <a:pPr marL="742950" lvl="1" indent="-285750">
              <a:buFont typeface="Arial" panose="020B0604020202020204" pitchFamily="34" charset="0"/>
              <a:buChar char="•"/>
            </a:pPr>
            <a:r>
              <a:rPr lang="nl-NL" dirty="0"/>
              <a:t>Het onthouden van instructies voor een taak of activiteit over meerdere stappen.</a:t>
            </a:r>
          </a:p>
          <a:p>
            <a:pPr marL="742950" lvl="1" indent="-285750">
              <a:buFont typeface="Arial" panose="020B0604020202020204" pitchFamily="34" charset="0"/>
              <a:buChar char="•"/>
            </a:pPr>
            <a:r>
              <a:rPr lang="nl-NL" dirty="0"/>
              <a:t>Het bijhouden van informatie uit verschillende vakken en deze verbinden.</a:t>
            </a:r>
          </a:p>
          <a:p>
            <a:pPr marL="742950" lvl="1" indent="-285750">
              <a:buFont typeface="Arial" panose="020B0604020202020204" pitchFamily="34" charset="0"/>
              <a:buChar char="•"/>
            </a:pPr>
            <a:r>
              <a:rPr lang="nl-NL" dirty="0"/>
              <a:t>Het kunnen onthouden van wat ze hebben geleerd in een vorige les.</a:t>
            </a:r>
          </a:p>
          <a:p>
            <a:endParaRPr lang="nl-NL" b="1" dirty="0"/>
          </a:p>
          <a:p>
            <a:r>
              <a:rPr lang="nl-NL" b="1" dirty="0"/>
              <a:t>Probleemoplossend denken</a:t>
            </a:r>
            <a:r>
              <a:rPr lang="nl-NL" dirty="0"/>
              <a:t>:</a:t>
            </a:r>
          </a:p>
          <a:p>
            <a:pPr marL="742950" lvl="1" indent="-285750">
              <a:buFont typeface="Arial" panose="020B0604020202020204" pitchFamily="34" charset="0"/>
              <a:buChar char="•"/>
            </a:pPr>
            <a:r>
              <a:rPr lang="nl-NL" dirty="0"/>
              <a:t>Creatief denken om een oplossing te vinden voor een conflict met een vriend.</a:t>
            </a:r>
          </a:p>
          <a:p>
            <a:pPr marL="742950" lvl="1" indent="-285750">
              <a:buFont typeface="Arial" panose="020B0604020202020204" pitchFamily="34" charset="0"/>
              <a:buChar char="•"/>
            </a:pPr>
            <a:r>
              <a:rPr lang="nl-NL" dirty="0"/>
              <a:t>Het ontwikkelen van strategieën voor het oplossen van rekensommen.</a:t>
            </a:r>
          </a:p>
          <a:p>
            <a:pPr marL="742950" lvl="1" indent="-285750">
              <a:buFont typeface="Arial" panose="020B0604020202020204" pitchFamily="34" charset="0"/>
              <a:buChar char="•"/>
            </a:pPr>
            <a:r>
              <a:rPr lang="nl-NL" dirty="0"/>
              <a:t>Het herkennen van een probleem en het zelfstandig zoeken naar mogelijke oplossingen.</a:t>
            </a:r>
          </a:p>
          <a:p>
            <a:endParaRPr lang="nl-NL" b="1" dirty="0"/>
          </a:p>
          <a:p>
            <a:r>
              <a:rPr lang="nl-NL" b="1" dirty="0"/>
              <a:t>Emotieregulatie</a:t>
            </a:r>
            <a:r>
              <a:rPr lang="nl-NL" dirty="0"/>
              <a:t>:</a:t>
            </a:r>
          </a:p>
          <a:p>
            <a:pPr marL="742950" lvl="1" indent="-285750">
              <a:buFont typeface="Arial" panose="020B0604020202020204" pitchFamily="34" charset="0"/>
              <a:buChar char="•"/>
            </a:pPr>
            <a:r>
              <a:rPr lang="nl-NL" dirty="0"/>
              <a:t>Het leren om op een rustige manier te reageren op teleurstellingen, zoals het verliezen van een spel.</a:t>
            </a:r>
          </a:p>
          <a:p>
            <a:pPr marL="742950" lvl="1" indent="-285750">
              <a:buFont typeface="Arial" panose="020B0604020202020204" pitchFamily="34" charset="0"/>
              <a:buChar char="•"/>
            </a:pPr>
            <a:r>
              <a:rPr lang="nl-NL" dirty="0"/>
              <a:t>Het kunnen identificeren van hun emoties en deze communiceren naar anderen.</a:t>
            </a:r>
          </a:p>
          <a:p>
            <a:pPr marL="742950" lvl="1" indent="-285750">
              <a:buFont typeface="Arial" panose="020B0604020202020204" pitchFamily="34" charset="0"/>
              <a:buChar char="•"/>
            </a:pPr>
            <a:r>
              <a:rPr lang="nl-NL" dirty="0"/>
              <a:t>Het kunnen erkennen van hun emoties en deze op een gezonde manier uiten.</a:t>
            </a:r>
          </a:p>
        </p:txBody>
      </p:sp>
    </p:spTree>
    <p:extLst>
      <p:ext uri="{BB962C8B-B14F-4D97-AF65-F5344CB8AC3E}">
        <p14:creationId xmlns:p14="http://schemas.microsoft.com/office/powerpoint/2010/main" val="3510002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AB7F5-1555-4645-DF96-D4F8934404F5}"/>
            </a:ext>
          </a:extLst>
        </p:cNvPr>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1CFA5836-4724-9F17-8F5C-D6468494CA77}"/>
              </a:ext>
            </a:extLst>
          </p:cNvPr>
          <p:cNvSpPr>
            <a:spLocks noChangeAspect="1" noChangeArrowheads="1"/>
          </p:cNvSpPr>
          <p:nvPr/>
        </p:nvSpPr>
        <p:spPr bwMode="auto">
          <a:xfrm>
            <a:off x="685800" y="-1981200"/>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5A437651-CBE2-E34D-9F67-47FE0FB9AE19}"/>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F62DDE16-C97D-E28D-7395-E8D7119C8EEC}"/>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Titel 7">
            <a:extLst>
              <a:ext uri="{FF2B5EF4-FFF2-40B4-BE49-F238E27FC236}">
                <a16:creationId xmlns:a16="http://schemas.microsoft.com/office/drawing/2014/main" id="{08C2B367-3239-4E31-D69A-8C5625FFCAA7}"/>
              </a:ext>
            </a:extLst>
          </p:cNvPr>
          <p:cNvSpPr>
            <a:spLocks noGrp="1"/>
          </p:cNvSpPr>
          <p:nvPr>
            <p:ph type="title"/>
          </p:nvPr>
        </p:nvSpPr>
        <p:spPr>
          <a:xfrm>
            <a:off x="7903029" y="2598737"/>
            <a:ext cx="4071256" cy="1237344"/>
          </a:xfrm>
        </p:spPr>
        <p:txBody>
          <a:bodyPr>
            <a:normAutofit fontScale="90000"/>
          </a:bodyPr>
          <a:lstStyle/>
          <a:p>
            <a:r>
              <a:rPr lang="nl-NL" dirty="0"/>
              <a:t>8 tot 10</a:t>
            </a:r>
            <a:br>
              <a:rPr lang="nl-NL" dirty="0"/>
            </a:br>
            <a:r>
              <a:rPr lang="nl-NL" dirty="0"/>
              <a:t>2</a:t>
            </a:r>
            <a:r>
              <a:rPr lang="nl-NL" baseline="30000" dirty="0"/>
              <a:t>de</a:t>
            </a:r>
            <a:r>
              <a:rPr lang="nl-NL" dirty="0"/>
              <a:t> graad basisschool</a:t>
            </a:r>
            <a:endParaRPr lang="nl-BE" dirty="0"/>
          </a:p>
        </p:txBody>
      </p:sp>
      <p:pic>
        <p:nvPicPr>
          <p:cNvPr id="5" name="Afbeelding 4">
            <a:extLst>
              <a:ext uri="{FF2B5EF4-FFF2-40B4-BE49-F238E27FC236}">
                <a16:creationId xmlns:a16="http://schemas.microsoft.com/office/drawing/2014/main" id="{84D8708C-C79E-2ADB-DF32-9C35CF21DDB9}"/>
              </a:ext>
            </a:extLst>
          </p:cNvPr>
          <p:cNvPicPr>
            <a:picLocks noChangeAspect="1"/>
          </p:cNvPicPr>
          <p:nvPr/>
        </p:nvPicPr>
        <p:blipFill>
          <a:blip r:embed="rId2"/>
          <a:stretch>
            <a:fillRect/>
          </a:stretch>
        </p:blipFill>
        <p:spPr>
          <a:xfrm>
            <a:off x="576942" y="315685"/>
            <a:ext cx="5987143" cy="5987143"/>
          </a:xfrm>
          <a:prstGeom prst="rect">
            <a:avLst/>
          </a:prstGeom>
        </p:spPr>
      </p:pic>
    </p:spTree>
    <p:extLst>
      <p:ext uri="{BB962C8B-B14F-4D97-AF65-F5344CB8AC3E}">
        <p14:creationId xmlns:p14="http://schemas.microsoft.com/office/powerpoint/2010/main" val="3421920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9E776-3294-D481-2B3A-81BADD96CFB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44C8CFC-052E-C3C6-88A4-0E7E2D4A6ACE}"/>
              </a:ext>
            </a:extLst>
          </p:cNvPr>
          <p:cNvSpPr txBox="1"/>
          <p:nvPr/>
        </p:nvSpPr>
        <p:spPr>
          <a:xfrm>
            <a:off x="930728" y="337364"/>
            <a:ext cx="9062358" cy="6463308"/>
          </a:xfrm>
          <a:prstGeom prst="rect">
            <a:avLst/>
          </a:prstGeom>
          <a:noFill/>
        </p:spPr>
        <p:txBody>
          <a:bodyPr wrap="square">
            <a:spAutoFit/>
          </a:bodyPr>
          <a:lstStyle/>
          <a:p>
            <a:r>
              <a:rPr lang="nl-NL" b="1" dirty="0"/>
              <a:t>Impulscontrole</a:t>
            </a:r>
            <a:r>
              <a:rPr lang="nl-NL" dirty="0"/>
              <a:t>:</a:t>
            </a:r>
          </a:p>
          <a:p>
            <a:pPr marL="742950" lvl="1" indent="-285750">
              <a:buFont typeface="Arial" panose="020B0604020202020204" pitchFamily="34" charset="0"/>
              <a:buChar char="•"/>
            </a:pPr>
            <a:r>
              <a:rPr lang="nl-NL" dirty="0"/>
              <a:t>Het kunnen reguleren van impulsieve aankopen of verlangens in een winkel.</a:t>
            </a:r>
          </a:p>
          <a:p>
            <a:pPr marL="742950" lvl="1" indent="-285750">
              <a:buFont typeface="Arial" panose="020B0604020202020204" pitchFamily="34" charset="0"/>
              <a:buChar char="•"/>
            </a:pPr>
            <a:r>
              <a:rPr lang="nl-NL" dirty="0"/>
              <a:t>Het leren om hun emoties te beheersen in competitieve situaties, zoals speelpaatsspel en sport.</a:t>
            </a:r>
          </a:p>
          <a:p>
            <a:pPr marL="742950" lvl="1" indent="-285750">
              <a:buFont typeface="Arial" panose="020B0604020202020204" pitchFamily="34" charset="0"/>
              <a:buChar char="•"/>
            </a:pPr>
            <a:r>
              <a:rPr lang="nl-NL" dirty="0"/>
              <a:t>Het maken van bewuste keuzes over hun gedrag in sociale situaties (niet vechten, hulp vragen).</a:t>
            </a:r>
          </a:p>
          <a:p>
            <a:pPr lvl="1"/>
            <a:endParaRPr lang="nl-NL" dirty="0"/>
          </a:p>
          <a:p>
            <a:r>
              <a:rPr lang="nl-NL" b="1" dirty="0"/>
              <a:t>Werkgeheugen</a:t>
            </a:r>
            <a:r>
              <a:rPr lang="nl-NL" dirty="0"/>
              <a:t>:</a:t>
            </a:r>
          </a:p>
          <a:p>
            <a:pPr marL="742950" lvl="1" indent="-285750">
              <a:buFont typeface="Arial" panose="020B0604020202020204" pitchFamily="34" charset="0"/>
              <a:buChar char="•"/>
            </a:pPr>
            <a:r>
              <a:rPr lang="nl-NL" dirty="0"/>
              <a:t>Het onthouden van complexe instructies of taken die over langere tijd verlopen.</a:t>
            </a:r>
          </a:p>
          <a:p>
            <a:pPr marL="742950" lvl="1" indent="-285750">
              <a:buFont typeface="Arial" panose="020B0604020202020204" pitchFamily="34" charset="0"/>
              <a:buChar char="•"/>
            </a:pPr>
            <a:r>
              <a:rPr lang="nl-NL" dirty="0"/>
              <a:t>Het organiseren van spullen en schoolwerk om de efficiëntie te verhogen.</a:t>
            </a:r>
          </a:p>
          <a:p>
            <a:pPr marL="742950" lvl="1" indent="-285750">
              <a:buFont typeface="Arial" panose="020B0604020202020204" pitchFamily="34" charset="0"/>
              <a:buChar char="•"/>
            </a:pPr>
            <a:r>
              <a:rPr lang="nl-NL" dirty="0"/>
              <a:t>Het gebruiken van geheugensteuntjes of aantekeningen om belangrijke informatie te onthouden.</a:t>
            </a:r>
          </a:p>
          <a:p>
            <a:endParaRPr lang="nl-NL" b="1" dirty="0"/>
          </a:p>
          <a:p>
            <a:r>
              <a:rPr lang="nl-NL" b="1" dirty="0"/>
              <a:t>Cognitieve flexibiliteit</a:t>
            </a:r>
            <a:r>
              <a:rPr lang="nl-NL" dirty="0"/>
              <a:t>:</a:t>
            </a:r>
          </a:p>
          <a:p>
            <a:pPr marL="742950" lvl="1" indent="-285750">
              <a:buFont typeface="Arial" panose="020B0604020202020204" pitchFamily="34" charset="0"/>
              <a:buChar char="•"/>
            </a:pPr>
            <a:r>
              <a:rPr lang="nl-NL" dirty="0"/>
              <a:t>Het begrijpen van verschillende perspectieven tijdens groepswerk en deze respecteren.</a:t>
            </a:r>
          </a:p>
          <a:p>
            <a:pPr marL="742950" lvl="1" indent="-285750">
              <a:buFont typeface="Arial" panose="020B0604020202020204" pitchFamily="34" charset="0"/>
              <a:buChar char="•"/>
            </a:pPr>
            <a:r>
              <a:rPr lang="nl-NL" dirty="0"/>
              <a:t>Het kunnen switchen tussen verschillende onderwerpen of taken in de klas.</a:t>
            </a:r>
          </a:p>
          <a:p>
            <a:pPr marL="742950" lvl="1" indent="-285750">
              <a:buFont typeface="Arial" panose="020B0604020202020204" pitchFamily="34" charset="0"/>
              <a:buChar char="•"/>
            </a:pPr>
            <a:r>
              <a:rPr lang="nl-NL" dirty="0"/>
              <a:t>Het ontwikkelen van meerdere strategieën voor het aanpakken van een probleem.</a:t>
            </a:r>
          </a:p>
        </p:txBody>
      </p:sp>
    </p:spTree>
    <p:extLst>
      <p:ext uri="{BB962C8B-B14F-4D97-AF65-F5344CB8AC3E}">
        <p14:creationId xmlns:p14="http://schemas.microsoft.com/office/powerpoint/2010/main" val="279701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A10C7-95F2-E4B2-7D75-C6869B6F0C77}"/>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13B6668-BB33-99C9-D18D-D45E30132C4F}"/>
              </a:ext>
            </a:extLst>
          </p:cNvPr>
          <p:cNvSpPr txBox="1"/>
          <p:nvPr/>
        </p:nvSpPr>
        <p:spPr>
          <a:xfrm>
            <a:off x="593272" y="163354"/>
            <a:ext cx="9497785" cy="5909310"/>
          </a:xfrm>
          <a:prstGeom prst="rect">
            <a:avLst/>
          </a:prstGeom>
          <a:noFill/>
        </p:spPr>
        <p:txBody>
          <a:bodyPr wrap="square">
            <a:spAutoFit/>
          </a:bodyPr>
          <a:lstStyle/>
          <a:p>
            <a:pPr lvl="1"/>
            <a:endParaRPr lang="nl-NL" dirty="0"/>
          </a:p>
          <a:p>
            <a:r>
              <a:rPr lang="nl-NL" b="1" dirty="0"/>
              <a:t>Probleemoplossend denken</a:t>
            </a:r>
            <a:r>
              <a:rPr lang="nl-NL" dirty="0"/>
              <a:t>:</a:t>
            </a:r>
          </a:p>
          <a:p>
            <a:pPr marL="742950" lvl="1" indent="-285750">
              <a:buFont typeface="Arial" panose="020B0604020202020204" pitchFamily="34" charset="0"/>
              <a:buChar char="•"/>
            </a:pPr>
            <a:r>
              <a:rPr lang="nl-NL" dirty="0"/>
              <a:t>Het strategisch denken over hoe huiswerk effectief kunnen plannen en uitvoeren.</a:t>
            </a:r>
          </a:p>
          <a:p>
            <a:pPr marL="742950" lvl="1" indent="-285750">
              <a:buFont typeface="Arial" panose="020B0604020202020204" pitchFamily="34" charset="0"/>
              <a:buChar char="•"/>
            </a:pPr>
            <a:r>
              <a:rPr lang="nl-NL" dirty="0"/>
              <a:t>Het ontwikkelen van alternatieve oplossingen wanneer een eerste aanpak ‘niet’ werkt.</a:t>
            </a:r>
          </a:p>
          <a:p>
            <a:pPr marL="742950" lvl="1" indent="-285750">
              <a:buFont typeface="Arial" panose="020B0604020202020204" pitchFamily="34" charset="0"/>
              <a:buChar char="•"/>
            </a:pPr>
            <a:r>
              <a:rPr lang="nl-NL" dirty="0"/>
              <a:t>Het kunnen analyseren van een situatie om het probleem beter te begrijpen.</a:t>
            </a:r>
          </a:p>
          <a:p>
            <a:endParaRPr lang="nl-NL" b="1" dirty="0"/>
          </a:p>
          <a:p>
            <a:r>
              <a:rPr lang="nl-NL" b="1" dirty="0"/>
              <a:t>Emotieregulatie</a:t>
            </a:r>
            <a:r>
              <a:rPr lang="nl-NL" dirty="0"/>
              <a:t>:</a:t>
            </a:r>
          </a:p>
          <a:p>
            <a:pPr marL="742950" lvl="1" indent="-285750">
              <a:buFont typeface="Arial" panose="020B0604020202020204" pitchFamily="34" charset="0"/>
              <a:buChar char="•"/>
            </a:pPr>
            <a:r>
              <a:rPr lang="nl-NL" dirty="0"/>
              <a:t>Het leren van technieken om met stress om te gaan, zoals ademhalingsoefeningen of tot 10 tellen.</a:t>
            </a:r>
          </a:p>
          <a:p>
            <a:pPr marL="742950" lvl="1" indent="-285750">
              <a:buFont typeface="Arial" panose="020B0604020202020204" pitchFamily="34" charset="0"/>
              <a:buChar char="•"/>
            </a:pPr>
            <a:r>
              <a:rPr lang="nl-NL" dirty="0"/>
              <a:t>Het kunnen verwoorden van hun gevoelens naar vrienden of </a:t>
            </a:r>
            <a:r>
              <a:rPr lang="nl-NL" dirty="0" err="1"/>
              <a:t>leerkacht</a:t>
            </a:r>
            <a:r>
              <a:rPr lang="nl-NL" dirty="0"/>
              <a:t>.</a:t>
            </a:r>
          </a:p>
          <a:p>
            <a:pPr marL="742950" lvl="1" indent="-285750">
              <a:buFont typeface="Arial" panose="020B0604020202020204" pitchFamily="34" charset="0"/>
              <a:buChar char="•"/>
            </a:pPr>
            <a:r>
              <a:rPr lang="nl-NL" dirty="0"/>
              <a:t>Het kunnen erkennen van eigen emoties en deze op een gezonde manier uiten.</a:t>
            </a:r>
          </a:p>
          <a:p>
            <a:endParaRPr lang="nl-NL" b="1" dirty="0"/>
          </a:p>
          <a:p>
            <a:r>
              <a:rPr lang="nl-NL" b="1" dirty="0"/>
              <a:t>Plannen en organiseren</a:t>
            </a:r>
            <a:r>
              <a:rPr lang="nl-NL" dirty="0"/>
              <a:t>:</a:t>
            </a:r>
          </a:p>
          <a:p>
            <a:pPr marL="742950" lvl="1" indent="-285750">
              <a:buFont typeface="Arial" panose="020B0604020202020204" pitchFamily="34" charset="0"/>
              <a:buChar char="•"/>
            </a:pPr>
            <a:r>
              <a:rPr lang="nl-NL" dirty="0"/>
              <a:t>Het maken van een eenvoudige </a:t>
            </a:r>
            <a:r>
              <a:rPr lang="nl-NL" dirty="0" err="1"/>
              <a:t>to</a:t>
            </a:r>
            <a:r>
              <a:rPr lang="nl-NL" dirty="0"/>
              <a:t>-do lijst voor schoolwerk.</a:t>
            </a:r>
          </a:p>
          <a:p>
            <a:pPr marL="742950" lvl="1" indent="-285750">
              <a:buFont typeface="Arial" panose="020B0604020202020204" pitchFamily="34" charset="0"/>
              <a:buChar char="•"/>
            </a:pPr>
            <a:r>
              <a:rPr lang="nl-NL" dirty="0"/>
              <a:t>Het organiseren van hun schoolspullen op een manier die hen helpt voorbereid te zijn.</a:t>
            </a:r>
          </a:p>
          <a:p>
            <a:pPr marL="742950" lvl="1" indent="-285750">
              <a:buFont typeface="Arial" panose="020B0604020202020204" pitchFamily="34" charset="0"/>
              <a:buChar char="•"/>
            </a:pPr>
            <a:r>
              <a:rPr lang="nl-NL" dirty="0"/>
              <a:t>Het plannen van hun tijd voor verschillende activiteiten, zoals huiswerk en spelletjes.</a:t>
            </a:r>
          </a:p>
        </p:txBody>
      </p:sp>
    </p:spTree>
    <p:extLst>
      <p:ext uri="{BB962C8B-B14F-4D97-AF65-F5344CB8AC3E}">
        <p14:creationId xmlns:p14="http://schemas.microsoft.com/office/powerpoint/2010/main" val="667082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59F38-C7DB-72AC-DDE8-FCB78FA3F0E4}"/>
            </a:ext>
          </a:extLst>
        </p:cNvPr>
        <p:cNvGrpSpPr/>
        <p:nvPr/>
      </p:nvGrpSpPr>
      <p:grpSpPr>
        <a:xfrm>
          <a:off x="0" y="0"/>
          <a:ext cx="0" cy="0"/>
          <a:chOff x="0" y="0"/>
          <a:chExt cx="0" cy="0"/>
        </a:xfrm>
      </p:grpSpPr>
      <p:sp>
        <p:nvSpPr>
          <p:cNvPr id="2" name="AutoShape 2"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0ECB2A2E-45EC-2A7A-35CE-4D3650A86CDD}"/>
              </a:ext>
            </a:extLst>
          </p:cNvPr>
          <p:cNvSpPr>
            <a:spLocks noChangeAspect="1" noChangeArrowheads="1"/>
          </p:cNvSpPr>
          <p:nvPr/>
        </p:nvSpPr>
        <p:spPr bwMode="auto">
          <a:xfrm>
            <a:off x="685800" y="-1981200"/>
            <a:ext cx="8371114" cy="83711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AutoShape 4"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ACC9E4BA-45B2-BA12-4CB7-C06867FAA531}"/>
              </a:ext>
            </a:extLst>
          </p:cNvPr>
          <p:cNvSpPr>
            <a:spLocks noChangeAspect="1" noChangeArrowheads="1"/>
          </p:cNvSpPr>
          <p:nvPr/>
        </p:nvSpPr>
        <p:spPr bwMode="auto">
          <a:xfrm>
            <a:off x="1415143" y="3276599"/>
            <a:ext cx="4833257" cy="4833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6" descr="A scene showing a young child between 0 and 2 years old learning inhibition. The child is sitting and reaching for a toy, while a caregiver gently holds the child back, encouraging them to wait. The environment is cozy, with soft toys and a calm home setting, where the caregiver supports the child in developing self-control and managing impulses. The child's expression shows curiosity, while the caregiver's approach is nurturing and patient.">
            <a:extLst>
              <a:ext uri="{FF2B5EF4-FFF2-40B4-BE49-F238E27FC236}">
                <a16:creationId xmlns:a16="http://schemas.microsoft.com/office/drawing/2014/main" id="{4C626431-5CF6-C2A2-F158-49027C9CA97D}"/>
              </a:ext>
            </a:extLst>
          </p:cNvPr>
          <p:cNvSpPr>
            <a:spLocks noChangeAspect="1" noChangeArrowheads="1"/>
          </p:cNvSpPr>
          <p:nvPr/>
        </p:nvSpPr>
        <p:spPr bwMode="auto">
          <a:xfrm>
            <a:off x="2296886" y="-370114"/>
            <a:ext cx="3951514" cy="3951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Titel 7">
            <a:extLst>
              <a:ext uri="{FF2B5EF4-FFF2-40B4-BE49-F238E27FC236}">
                <a16:creationId xmlns:a16="http://schemas.microsoft.com/office/drawing/2014/main" id="{08E0E47E-6A28-1D0D-4444-9DF5D69F225C}"/>
              </a:ext>
            </a:extLst>
          </p:cNvPr>
          <p:cNvSpPr>
            <a:spLocks noGrp="1"/>
          </p:cNvSpPr>
          <p:nvPr>
            <p:ph type="title"/>
          </p:nvPr>
        </p:nvSpPr>
        <p:spPr>
          <a:xfrm>
            <a:off x="7630886" y="2344056"/>
            <a:ext cx="4071256" cy="1237344"/>
          </a:xfrm>
        </p:spPr>
        <p:txBody>
          <a:bodyPr>
            <a:normAutofit fontScale="90000"/>
          </a:bodyPr>
          <a:lstStyle/>
          <a:p>
            <a:r>
              <a:rPr lang="nl-NL" dirty="0"/>
              <a:t>10 tot 13</a:t>
            </a:r>
            <a:br>
              <a:rPr lang="nl-NL" dirty="0"/>
            </a:br>
            <a:r>
              <a:rPr lang="nl-NL" dirty="0"/>
              <a:t>3</a:t>
            </a:r>
            <a:r>
              <a:rPr lang="nl-NL" baseline="30000" dirty="0"/>
              <a:t>de</a:t>
            </a:r>
            <a:r>
              <a:rPr lang="nl-NL" dirty="0"/>
              <a:t> graad basisschool</a:t>
            </a:r>
            <a:endParaRPr lang="nl-BE" dirty="0"/>
          </a:p>
        </p:txBody>
      </p:sp>
      <p:pic>
        <p:nvPicPr>
          <p:cNvPr id="5122" name="Picture 2" descr="De kikkervriendjes en het zesde leerjaar maken nieuwsgierige Lotje – VBS de  Sterrenboom">
            <a:extLst>
              <a:ext uri="{FF2B5EF4-FFF2-40B4-BE49-F238E27FC236}">
                <a16:creationId xmlns:a16="http://schemas.microsoft.com/office/drawing/2014/main" id="{972541E5-CB05-981C-0F73-5947F2EB3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8" y="604157"/>
            <a:ext cx="6749142"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9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10FB9-D7EF-7E8A-D35C-D0F12365B78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3310102-604D-1AB8-5CB4-40C81B3C78FD}"/>
              </a:ext>
            </a:extLst>
          </p:cNvPr>
          <p:cNvSpPr txBox="1"/>
          <p:nvPr/>
        </p:nvSpPr>
        <p:spPr>
          <a:xfrm>
            <a:off x="582385" y="377224"/>
            <a:ext cx="10194471" cy="5909310"/>
          </a:xfrm>
          <a:prstGeom prst="rect">
            <a:avLst/>
          </a:prstGeom>
          <a:noFill/>
        </p:spPr>
        <p:txBody>
          <a:bodyPr wrap="square">
            <a:spAutoFit/>
          </a:bodyPr>
          <a:lstStyle/>
          <a:p>
            <a:r>
              <a:rPr lang="nl-NL" b="1" dirty="0"/>
              <a:t>Impulscontrole</a:t>
            </a:r>
            <a:r>
              <a:rPr lang="nl-NL" dirty="0"/>
              <a:t>:</a:t>
            </a:r>
          </a:p>
          <a:p>
            <a:pPr marL="742950" lvl="1" indent="-285750">
              <a:buFont typeface="Arial" panose="020B0604020202020204" pitchFamily="34" charset="0"/>
              <a:buChar char="•"/>
            </a:pPr>
            <a:r>
              <a:rPr lang="nl-NL" dirty="0"/>
              <a:t>Het maken van weloverwogen keuzes in sociale situaties, zoals welke vrienden ze willen behouden.</a:t>
            </a:r>
          </a:p>
          <a:p>
            <a:pPr marL="742950" lvl="1" indent="-285750">
              <a:buFont typeface="Arial" panose="020B0604020202020204" pitchFamily="34" charset="0"/>
              <a:buChar char="•"/>
            </a:pPr>
            <a:r>
              <a:rPr lang="nl-NL" dirty="0"/>
              <a:t>Het plannen van hun tijd en activiteiten om te voorkomen dat ze in de verleiding komen tot uitstelgedrag.</a:t>
            </a:r>
          </a:p>
          <a:p>
            <a:pPr marL="742950" lvl="1" indent="-285750">
              <a:buFont typeface="Arial" panose="020B0604020202020204" pitchFamily="34" charset="0"/>
              <a:buChar char="•"/>
            </a:pPr>
            <a:r>
              <a:rPr lang="nl-NL" dirty="0"/>
              <a:t>Het ontwikkelen van strategieën om ondoordachte reacties in sociale media te beheersen.</a:t>
            </a:r>
          </a:p>
          <a:p>
            <a:pPr marL="742950" lvl="1" indent="-285750">
              <a:buFont typeface="+mj-lt"/>
              <a:buAutoNum type="arabicPeriod"/>
            </a:pPr>
            <a:endParaRPr lang="nl-NL" dirty="0"/>
          </a:p>
          <a:p>
            <a:r>
              <a:rPr lang="nl-NL" b="1" dirty="0"/>
              <a:t>Werkgeheugen</a:t>
            </a:r>
            <a:r>
              <a:rPr lang="nl-NL" dirty="0"/>
              <a:t>:</a:t>
            </a:r>
          </a:p>
          <a:p>
            <a:pPr marL="742950" lvl="1" indent="-285750">
              <a:buFont typeface="Arial" panose="020B0604020202020204" pitchFamily="34" charset="0"/>
              <a:buChar char="•"/>
            </a:pPr>
            <a:r>
              <a:rPr lang="nl-NL" dirty="0"/>
              <a:t>Het onthouden van complexe informatie en deze kunnen toepassen in verschillende situaties.</a:t>
            </a:r>
          </a:p>
          <a:p>
            <a:pPr marL="742950" lvl="1" indent="-285750">
              <a:buFont typeface="Arial" panose="020B0604020202020204" pitchFamily="34" charset="0"/>
              <a:buChar char="•"/>
            </a:pPr>
            <a:r>
              <a:rPr lang="nl-NL" dirty="0"/>
              <a:t>Het effectief organiseren van studiemateriaal en deadlines.</a:t>
            </a:r>
          </a:p>
          <a:p>
            <a:pPr marL="742950" lvl="1" indent="-285750">
              <a:buFont typeface="Arial" panose="020B0604020202020204" pitchFamily="34" charset="0"/>
              <a:buChar char="•"/>
            </a:pPr>
            <a:r>
              <a:rPr lang="nl-NL" dirty="0"/>
              <a:t>Het gebruiken van technieken zoals </a:t>
            </a:r>
            <a:r>
              <a:rPr lang="nl-NL" dirty="0" err="1"/>
              <a:t>mindmaps</a:t>
            </a:r>
            <a:r>
              <a:rPr lang="nl-NL" dirty="0"/>
              <a:t> om informatie te structureren.</a:t>
            </a:r>
          </a:p>
          <a:p>
            <a:endParaRPr lang="nl-NL" b="1" dirty="0"/>
          </a:p>
          <a:p>
            <a:r>
              <a:rPr lang="nl-NL" b="1" dirty="0"/>
              <a:t>Cognitieve flexibiliteit</a:t>
            </a:r>
            <a:r>
              <a:rPr lang="nl-NL" dirty="0"/>
              <a:t>:</a:t>
            </a:r>
          </a:p>
          <a:p>
            <a:pPr marL="742950" lvl="1" indent="-285750">
              <a:buFont typeface="Arial" panose="020B0604020202020204" pitchFamily="34" charset="0"/>
              <a:buChar char="•"/>
            </a:pPr>
            <a:r>
              <a:rPr lang="nl-NL" dirty="0"/>
              <a:t>Het kunnen aanpassen van </a:t>
            </a:r>
            <a:r>
              <a:rPr lang="nl-NL" dirty="0" err="1"/>
              <a:t>eigne</a:t>
            </a:r>
            <a:r>
              <a:rPr lang="nl-NL" dirty="0"/>
              <a:t> perspectief in discussies en openstaan voor andere ideeën.</a:t>
            </a:r>
          </a:p>
          <a:p>
            <a:pPr marL="742950" lvl="1" indent="-285750">
              <a:buFont typeface="Arial" panose="020B0604020202020204" pitchFamily="34" charset="0"/>
              <a:buChar char="•"/>
            </a:pPr>
            <a:r>
              <a:rPr lang="nl-NL" dirty="0"/>
              <a:t>Het begrijpen van de gevolgen van keuzes en het aanpassen van gedrag indien nodig.</a:t>
            </a:r>
          </a:p>
          <a:p>
            <a:pPr marL="742950" lvl="1" indent="-285750">
              <a:buFont typeface="Arial" panose="020B0604020202020204" pitchFamily="34" charset="0"/>
              <a:buChar char="•"/>
            </a:pPr>
            <a:r>
              <a:rPr lang="nl-NL" dirty="0"/>
              <a:t>Het leren van nieuwe concepten in schoolvakken door eerdere kennis toe te passen.</a:t>
            </a:r>
          </a:p>
        </p:txBody>
      </p:sp>
    </p:spTree>
    <p:extLst>
      <p:ext uri="{BB962C8B-B14F-4D97-AF65-F5344CB8AC3E}">
        <p14:creationId xmlns:p14="http://schemas.microsoft.com/office/powerpoint/2010/main" val="4045952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2A6ED-1706-3884-3473-11A823CDFC2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205DDAF-0EBE-A95A-84E9-5CB60E16A77A}"/>
              </a:ext>
            </a:extLst>
          </p:cNvPr>
          <p:cNvSpPr txBox="1"/>
          <p:nvPr/>
        </p:nvSpPr>
        <p:spPr>
          <a:xfrm>
            <a:off x="484413" y="0"/>
            <a:ext cx="10292443" cy="6463308"/>
          </a:xfrm>
          <a:prstGeom prst="rect">
            <a:avLst/>
          </a:prstGeom>
          <a:noFill/>
        </p:spPr>
        <p:txBody>
          <a:bodyPr wrap="square">
            <a:spAutoFit/>
          </a:bodyPr>
          <a:lstStyle/>
          <a:p>
            <a:r>
              <a:rPr lang="nl-NL" b="1" dirty="0"/>
              <a:t>Probleemoplossend denken</a:t>
            </a:r>
            <a:r>
              <a:rPr lang="nl-NL" dirty="0"/>
              <a:t>:</a:t>
            </a:r>
          </a:p>
          <a:p>
            <a:pPr marL="742950" lvl="1" indent="-285750">
              <a:buFont typeface="Arial" panose="020B0604020202020204" pitchFamily="34" charset="0"/>
              <a:buChar char="•"/>
            </a:pPr>
            <a:r>
              <a:rPr lang="nl-NL" dirty="0"/>
              <a:t>Het kunnen formuleren van vragen om problemen beter te begrijpen en op te lossen (vb. schoolkeuze, falen, conflicten…).</a:t>
            </a:r>
          </a:p>
          <a:p>
            <a:pPr marL="742950" lvl="1" indent="-285750">
              <a:buFont typeface="Arial" panose="020B0604020202020204" pitchFamily="34" charset="0"/>
              <a:buChar char="•"/>
            </a:pPr>
            <a:r>
              <a:rPr lang="nl-NL" dirty="0"/>
              <a:t>Het ontwikkelen van innovatieve ideeën voor schoolprojecten of presentaties.</a:t>
            </a:r>
          </a:p>
          <a:p>
            <a:pPr marL="742950" lvl="1" indent="-285750">
              <a:buFont typeface="Arial" panose="020B0604020202020204" pitchFamily="34" charset="0"/>
              <a:buChar char="•"/>
            </a:pPr>
            <a:r>
              <a:rPr lang="nl-NL" dirty="0"/>
              <a:t>Het samenwerken met anderen om tot een oplossing te komen voor groepsproblemen.</a:t>
            </a:r>
          </a:p>
          <a:p>
            <a:endParaRPr lang="nl-NL" b="1" dirty="0"/>
          </a:p>
          <a:p>
            <a:r>
              <a:rPr lang="nl-NL" b="1" dirty="0"/>
              <a:t>Emotieregulatie</a:t>
            </a:r>
            <a:r>
              <a:rPr lang="nl-NL" dirty="0"/>
              <a:t>:</a:t>
            </a:r>
          </a:p>
          <a:p>
            <a:pPr marL="742950" lvl="1" indent="-285750">
              <a:buFont typeface="Arial" panose="020B0604020202020204" pitchFamily="34" charset="0"/>
              <a:buChar char="•"/>
            </a:pPr>
            <a:r>
              <a:rPr lang="nl-NL" dirty="0"/>
              <a:t>Het leren van strategieën om met peer </a:t>
            </a:r>
            <a:r>
              <a:rPr lang="nl-NL" dirty="0" err="1"/>
              <a:t>pressure</a:t>
            </a:r>
            <a:r>
              <a:rPr lang="nl-NL" dirty="0"/>
              <a:t> om te gaan, zoals assertief zijn.</a:t>
            </a:r>
          </a:p>
          <a:p>
            <a:pPr marL="742950" lvl="1" indent="-285750">
              <a:buFont typeface="Arial" panose="020B0604020202020204" pitchFamily="34" charset="0"/>
              <a:buChar char="•"/>
            </a:pPr>
            <a:r>
              <a:rPr lang="nl-NL" dirty="0"/>
              <a:t>Het kunnen uiten van frustratie of teleurstelling op een constructieve manier.</a:t>
            </a:r>
          </a:p>
          <a:p>
            <a:pPr marL="742950" lvl="1" indent="-285750">
              <a:buFont typeface="Arial" panose="020B0604020202020204" pitchFamily="34" charset="0"/>
              <a:buChar char="•"/>
            </a:pPr>
            <a:r>
              <a:rPr lang="nl-NL" dirty="0"/>
              <a:t>Het herkennen van stresssymptomen en het toepassen van zelfzorgtechnieken.</a:t>
            </a:r>
          </a:p>
          <a:p>
            <a:endParaRPr lang="nl-NL" b="1" dirty="0"/>
          </a:p>
          <a:p>
            <a:r>
              <a:rPr lang="nl-NL" b="1" dirty="0"/>
              <a:t>Gedragsevaluatie</a:t>
            </a:r>
            <a:r>
              <a:rPr lang="nl-NL" dirty="0"/>
              <a:t>:</a:t>
            </a:r>
          </a:p>
          <a:p>
            <a:pPr marL="742950" lvl="1" indent="-285750">
              <a:buFont typeface="Arial" panose="020B0604020202020204" pitchFamily="34" charset="0"/>
              <a:buChar char="•"/>
            </a:pPr>
            <a:r>
              <a:rPr lang="nl-NL" dirty="0"/>
              <a:t>Het reflecteren over gedrag na een conflict en leren van ervaring.</a:t>
            </a:r>
          </a:p>
          <a:p>
            <a:pPr marL="742950" lvl="1" indent="-285750">
              <a:buFont typeface="Arial" panose="020B0604020202020204" pitchFamily="34" charset="0"/>
              <a:buChar char="•"/>
            </a:pPr>
            <a:r>
              <a:rPr lang="nl-NL" dirty="0"/>
              <a:t>Het kunnen herkennen van negatieve patronen in eigen gedrag en deze proberen veranderen.</a:t>
            </a:r>
          </a:p>
          <a:p>
            <a:pPr marL="742950" lvl="1" indent="-285750">
              <a:buFont typeface="Arial" panose="020B0604020202020204" pitchFamily="34" charset="0"/>
              <a:buChar char="•"/>
            </a:pPr>
            <a:r>
              <a:rPr lang="nl-NL" dirty="0"/>
              <a:t>Het ‘evalueren’ van de impact van acties op anderen en het maken van aanpassingen.</a:t>
            </a:r>
          </a:p>
          <a:p>
            <a:endParaRPr lang="nl-NL" b="1" dirty="0"/>
          </a:p>
          <a:p>
            <a:r>
              <a:rPr lang="nl-NL" b="1" dirty="0"/>
              <a:t>Plannen en organiseren</a:t>
            </a:r>
            <a:r>
              <a:rPr lang="nl-NL" dirty="0"/>
              <a:t>:</a:t>
            </a:r>
          </a:p>
          <a:p>
            <a:pPr marL="742950" lvl="1" indent="-285750">
              <a:buFont typeface="Arial" panose="020B0604020202020204" pitchFamily="34" charset="0"/>
              <a:buChar char="•"/>
            </a:pPr>
            <a:r>
              <a:rPr lang="nl-NL" dirty="0"/>
              <a:t>Het opstellen van een studieplanning voor toetsen of opdrachten.</a:t>
            </a:r>
          </a:p>
          <a:p>
            <a:pPr marL="742950" lvl="1" indent="-285750">
              <a:buFont typeface="Arial" panose="020B0604020202020204" pitchFamily="34" charset="0"/>
              <a:buChar char="•"/>
            </a:pPr>
            <a:r>
              <a:rPr lang="nl-NL" dirty="0"/>
              <a:t>Het bijhouden van hun agenda voor schoolverplichtingen en buitenschoolse activiteiten.</a:t>
            </a:r>
          </a:p>
        </p:txBody>
      </p:sp>
    </p:spTree>
    <p:extLst>
      <p:ext uri="{BB962C8B-B14F-4D97-AF65-F5344CB8AC3E}">
        <p14:creationId xmlns:p14="http://schemas.microsoft.com/office/powerpoint/2010/main" val="3922919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C405-B697-CEF4-D463-2483644B78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A4F99E-EF0A-575F-EDD4-A0787755C752}"/>
              </a:ext>
            </a:extLst>
          </p:cNvPr>
          <p:cNvSpPr>
            <a:spLocks noGrp="1"/>
          </p:cNvSpPr>
          <p:nvPr>
            <p:ph type="title"/>
          </p:nvPr>
        </p:nvSpPr>
        <p:spPr>
          <a:xfrm>
            <a:off x="1001485" y="1428446"/>
            <a:ext cx="9209314" cy="1507067"/>
          </a:xfrm>
        </p:spPr>
        <p:txBody>
          <a:bodyPr>
            <a:normAutofit fontScale="90000"/>
          </a:bodyPr>
          <a:lstStyle/>
          <a:p>
            <a:r>
              <a:rPr lang="nl-NL" dirty="0"/>
              <a:t>Frank wil </a:t>
            </a:r>
            <a:r>
              <a:rPr lang="nl-NL"/>
              <a:t>een AUTO </a:t>
            </a:r>
            <a:r>
              <a:rPr lang="nl-NL" dirty="0"/>
              <a:t>met KNEX bouwen met een handleiding. Na een kwartier haalt hij zijn moeder erbij. Het lukt hem niet en hij begint te gooien met de KNEX. </a:t>
            </a:r>
            <a:br>
              <a:rPr lang="nl-NL" dirty="0"/>
            </a:br>
            <a:r>
              <a:rPr lang="nl-NL" dirty="0"/>
              <a:t>Wat vraagt dit van Frank? </a:t>
            </a:r>
            <a:endParaRPr lang="nl-BE" dirty="0"/>
          </a:p>
        </p:txBody>
      </p:sp>
    </p:spTree>
    <p:extLst>
      <p:ext uri="{BB962C8B-B14F-4D97-AF65-F5344CB8AC3E}">
        <p14:creationId xmlns:p14="http://schemas.microsoft.com/office/powerpoint/2010/main" val="3363530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0638FD3-6308-CB21-053A-C122A569E856}"/>
              </a:ext>
            </a:extLst>
          </p:cNvPr>
          <p:cNvPicPr>
            <a:picLocks noChangeAspect="1"/>
          </p:cNvPicPr>
          <p:nvPr/>
        </p:nvPicPr>
        <p:blipFill>
          <a:blip r:embed="rId2"/>
          <a:stretch>
            <a:fillRect/>
          </a:stretch>
        </p:blipFill>
        <p:spPr>
          <a:xfrm>
            <a:off x="2599837" y="1328444"/>
            <a:ext cx="6992326" cy="4201111"/>
          </a:xfrm>
          <a:prstGeom prst="rect">
            <a:avLst/>
          </a:prstGeom>
        </p:spPr>
      </p:pic>
    </p:spTree>
    <p:extLst>
      <p:ext uri="{BB962C8B-B14F-4D97-AF65-F5344CB8AC3E}">
        <p14:creationId xmlns:p14="http://schemas.microsoft.com/office/powerpoint/2010/main" val="354750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43FC5-7335-611E-70D4-31FD284618E4}"/>
              </a:ext>
            </a:extLst>
          </p:cNvPr>
          <p:cNvSpPr>
            <a:spLocks noGrp="1"/>
          </p:cNvSpPr>
          <p:nvPr>
            <p:ph type="title"/>
          </p:nvPr>
        </p:nvSpPr>
        <p:spPr/>
        <p:txBody>
          <a:bodyPr/>
          <a:lstStyle/>
          <a:p>
            <a:r>
              <a:rPr lang="nl-NL" dirty="0">
                <a:hlinkClick r:id="rId2"/>
              </a:rPr>
              <a:t>Overzicht</a:t>
            </a:r>
            <a:endParaRPr lang="nl-BE" dirty="0"/>
          </a:p>
        </p:txBody>
      </p:sp>
    </p:spTree>
    <p:extLst>
      <p:ext uri="{BB962C8B-B14F-4D97-AF65-F5344CB8AC3E}">
        <p14:creationId xmlns:p14="http://schemas.microsoft.com/office/powerpoint/2010/main" val="394393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8C9FD-F985-1A28-1984-1FA5B199A246}"/>
              </a:ext>
            </a:extLst>
          </p:cNvPr>
          <p:cNvSpPr>
            <a:spLocks noGrp="1"/>
          </p:cNvSpPr>
          <p:nvPr>
            <p:ph type="title"/>
          </p:nvPr>
        </p:nvSpPr>
        <p:spPr>
          <a:xfrm>
            <a:off x="6379028" y="5323115"/>
            <a:ext cx="4211183" cy="1106713"/>
          </a:xfrm>
        </p:spPr>
        <p:txBody>
          <a:bodyPr/>
          <a:lstStyle/>
          <a:p>
            <a:r>
              <a:rPr lang="nl-NL" dirty="0"/>
              <a:t>Wat is het?</a:t>
            </a:r>
            <a:endParaRPr lang="nl-BE" dirty="0"/>
          </a:p>
        </p:txBody>
      </p:sp>
      <p:sp>
        <p:nvSpPr>
          <p:cNvPr id="3" name="Tijdelijke aanduiding voor inhoud 2">
            <a:extLst>
              <a:ext uri="{FF2B5EF4-FFF2-40B4-BE49-F238E27FC236}">
                <a16:creationId xmlns:a16="http://schemas.microsoft.com/office/drawing/2014/main" id="{1780AB93-3863-A015-2FF9-4835ACE58CE7}"/>
              </a:ext>
            </a:extLst>
          </p:cNvPr>
          <p:cNvSpPr>
            <a:spLocks noGrp="1"/>
          </p:cNvSpPr>
          <p:nvPr>
            <p:ph idx="1"/>
          </p:nvPr>
        </p:nvSpPr>
        <p:spPr>
          <a:xfrm>
            <a:off x="684212" y="566057"/>
            <a:ext cx="9221788" cy="5225143"/>
          </a:xfrm>
        </p:spPr>
        <p:txBody>
          <a:bodyPr>
            <a:normAutofit lnSpcReduction="10000"/>
          </a:bodyPr>
          <a:lstStyle/>
          <a:p>
            <a:pPr marL="0" indent="0">
              <a:buNone/>
            </a:pPr>
            <a:r>
              <a:rPr lang="nl-NL" dirty="0">
                <a:solidFill>
                  <a:schemeClr val="tx1"/>
                </a:solidFill>
              </a:rPr>
              <a:t>Executieve functies zijn een verzameling van  </a:t>
            </a:r>
            <a:r>
              <a:rPr lang="nl-NL" b="1" dirty="0">
                <a:solidFill>
                  <a:schemeClr val="tx1"/>
                </a:solidFill>
              </a:rPr>
              <a:t>cognitieve functies </a:t>
            </a:r>
            <a:r>
              <a:rPr lang="nl-NL" dirty="0">
                <a:solidFill>
                  <a:schemeClr val="tx1"/>
                </a:solidFill>
              </a:rPr>
              <a:t>die men nodig heeft om doelgericht sociaal aangepast gedrag mogelijk te maken in het dagelijks leven.</a:t>
            </a:r>
          </a:p>
          <a:p>
            <a:pPr lvl="1"/>
            <a:r>
              <a:rPr lang="nl-NL" dirty="0">
                <a:solidFill>
                  <a:schemeClr val="tx1"/>
                </a:solidFill>
              </a:rPr>
              <a:t>Voorwaarde voor zelfsturing en ‘leren </a:t>
            </a:r>
            <a:r>
              <a:rPr lang="nl-NL" dirty="0" err="1">
                <a:solidFill>
                  <a:schemeClr val="tx1"/>
                </a:solidFill>
              </a:rPr>
              <a:t>leren</a:t>
            </a:r>
            <a:r>
              <a:rPr lang="nl-NL" dirty="0">
                <a:solidFill>
                  <a:schemeClr val="tx1"/>
                </a:solidFill>
              </a:rPr>
              <a:t>’.</a:t>
            </a:r>
          </a:p>
          <a:p>
            <a:pPr lvl="1"/>
            <a:r>
              <a:rPr lang="nl-NL" dirty="0">
                <a:solidFill>
                  <a:schemeClr val="tx1"/>
                </a:solidFill>
              </a:rPr>
              <a:t>Spelen een grote rol in het reguleren van emotioneel- en sociaal functioneren. </a:t>
            </a:r>
          </a:p>
          <a:p>
            <a:pPr lvl="1"/>
            <a:r>
              <a:rPr lang="nl-NL" dirty="0">
                <a:solidFill>
                  <a:schemeClr val="tx1"/>
                </a:solidFill>
              </a:rPr>
              <a:t>De verschillende executieve functies zijn </a:t>
            </a:r>
            <a:r>
              <a:rPr lang="nl-NL" b="1" dirty="0">
                <a:solidFill>
                  <a:schemeClr val="tx1"/>
                </a:solidFill>
              </a:rPr>
              <a:t>onderling verbonden </a:t>
            </a:r>
            <a:r>
              <a:rPr lang="nl-NL" dirty="0">
                <a:solidFill>
                  <a:schemeClr val="tx1"/>
                </a:solidFill>
              </a:rPr>
              <a:t>en interageren met andere cognitieve functies. </a:t>
            </a:r>
          </a:p>
          <a:p>
            <a:pPr lvl="1"/>
            <a:r>
              <a:rPr lang="nl-NL" dirty="0">
                <a:solidFill>
                  <a:schemeClr val="tx1"/>
                </a:solidFill>
              </a:rPr>
              <a:t>Kinderen worden geboren met het vermogen om executieve functies te ontwikkelen. </a:t>
            </a:r>
          </a:p>
          <a:p>
            <a:pPr lvl="1"/>
            <a:r>
              <a:rPr lang="nl-NL" dirty="0">
                <a:solidFill>
                  <a:schemeClr val="tx1"/>
                </a:solidFill>
              </a:rPr>
              <a:t>De mate waarin de functies zich ontwikkelen hangt af van genetische/ omgevingsfactoren.</a:t>
            </a:r>
          </a:p>
          <a:p>
            <a:pPr lvl="1"/>
            <a:r>
              <a:rPr lang="nl-NL" dirty="0">
                <a:solidFill>
                  <a:schemeClr val="tx1"/>
                </a:solidFill>
              </a:rPr>
              <a:t>Onzichtbare functies, enkel </a:t>
            </a:r>
            <a:r>
              <a:rPr lang="nl-NL" b="1" dirty="0">
                <a:solidFill>
                  <a:schemeClr val="tx1"/>
                </a:solidFill>
              </a:rPr>
              <a:t>zichtbaar in het GEDRAG</a:t>
            </a:r>
            <a:r>
              <a:rPr lang="nl-NL" dirty="0">
                <a:solidFill>
                  <a:schemeClr val="tx1"/>
                </a:solidFill>
              </a:rPr>
              <a:t>.</a:t>
            </a:r>
          </a:p>
          <a:p>
            <a:pPr lvl="1"/>
            <a:r>
              <a:rPr lang="nl-NL" dirty="0">
                <a:solidFill>
                  <a:schemeClr val="tx1"/>
                </a:solidFill>
              </a:rPr>
              <a:t>Zelfregulerend leren is het proces waarbij een leerling gedachten, gedrag en gevoelens monitort en bijstuurt bij een leertaak om een bepaald leerdoel te kunnen bereiken</a:t>
            </a:r>
          </a:p>
          <a:p>
            <a:pPr lvl="1"/>
            <a:endParaRPr lang="nl-BE" dirty="0">
              <a:solidFill>
                <a:schemeClr val="tx1"/>
              </a:solidFill>
            </a:endParaRPr>
          </a:p>
        </p:txBody>
      </p:sp>
    </p:spTree>
    <p:extLst>
      <p:ext uri="{BB962C8B-B14F-4D97-AF65-F5344CB8AC3E}">
        <p14:creationId xmlns:p14="http://schemas.microsoft.com/office/powerpoint/2010/main" val="365217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C43AC-AF88-EC69-D3E7-5A116764A6DC}"/>
              </a:ext>
            </a:extLst>
          </p:cNvPr>
          <p:cNvSpPr>
            <a:spLocks noGrp="1"/>
          </p:cNvSpPr>
          <p:nvPr>
            <p:ph type="title"/>
          </p:nvPr>
        </p:nvSpPr>
        <p:spPr>
          <a:xfrm>
            <a:off x="316221" y="778462"/>
            <a:ext cx="11782852" cy="878113"/>
          </a:xfrm>
        </p:spPr>
        <p:txBody>
          <a:bodyPr>
            <a:normAutofit fontScale="90000"/>
          </a:bodyPr>
          <a:lstStyle/>
          <a:p>
            <a:r>
              <a:rPr lang="nl-NL" dirty="0"/>
              <a:t>Als je via executieve functies naar het gedrag van je leerlingen kijkt, zet je ondersteuning in je klas nog bewuster in.</a:t>
            </a:r>
            <a:br>
              <a:rPr lang="nl-NL" dirty="0"/>
            </a:br>
            <a:endParaRPr lang="nl-BE" dirty="0"/>
          </a:p>
        </p:txBody>
      </p:sp>
      <p:sp>
        <p:nvSpPr>
          <p:cNvPr id="4" name="Tekstvak 3">
            <a:extLst>
              <a:ext uri="{FF2B5EF4-FFF2-40B4-BE49-F238E27FC236}">
                <a16:creationId xmlns:a16="http://schemas.microsoft.com/office/drawing/2014/main" id="{84D53350-3953-B1C9-2D43-DC472C35CBED}"/>
              </a:ext>
            </a:extLst>
          </p:cNvPr>
          <p:cNvSpPr txBox="1"/>
          <p:nvPr/>
        </p:nvSpPr>
        <p:spPr>
          <a:xfrm>
            <a:off x="316222" y="2076446"/>
            <a:ext cx="9415608" cy="3970318"/>
          </a:xfrm>
          <a:prstGeom prst="rect">
            <a:avLst/>
          </a:prstGeom>
          <a:noFill/>
        </p:spPr>
        <p:txBody>
          <a:bodyPr wrap="square">
            <a:spAutoFit/>
          </a:bodyPr>
          <a:lstStyle/>
          <a:p>
            <a:pPr algn="just"/>
            <a:r>
              <a:rPr lang="nl-NL" dirty="0"/>
              <a:t>Emotionele steun</a:t>
            </a:r>
            <a:r>
              <a:rPr lang="nl-NL" dirty="0">
                <a:sym typeface="Wingdings" panose="05000000000000000000" pitchFamily="2" charset="2"/>
              </a:rPr>
              <a:t></a:t>
            </a:r>
            <a:r>
              <a:rPr lang="nl-NL" dirty="0"/>
              <a:t> Creëer een warme en positieve sfeer in de klas waar leerlingen zich veilig voelen om te experimenteren en te ontdekken. Hierdoor oefenen ze hun executieve functies en leren ze omgaan met stress. Laat ze weten dat ze altijd bij jou terecht kunnen als iets fout gaat.</a:t>
            </a:r>
          </a:p>
          <a:p>
            <a:pPr algn="just"/>
            <a:endParaRPr lang="nl-NL" dirty="0"/>
          </a:p>
          <a:p>
            <a:pPr algn="just"/>
            <a:r>
              <a:rPr lang="nl-NL" dirty="0" err="1"/>
              <a:t>Instructionele</a:t>
            </a:r>
            <a:r>
              <a:rPr lang="nl-NL" dirty="0"/>
              <a:t> steun</a:t>
            </a:r>
            <a:r>
              <a:rPr lang="nl-NL" dirty="0">
                <a:sym typeface="Wingdings" panose="05000000000000000000" pitchFamily="2" charset="2"/>
              </a:rPr>
              <a:t></a:t>
            </a:r>
            <a:r>
              <a:rPr lang="nl-NL" dirty="0"/>
              <a:t> Geef de juiste hoeveelheid begeleiding door gerichte vragen te stellen of duidelijke instructies te geven. Zo help je leerlingen stap voor stap zelfstandiger te worden en versterk je hun probleemoplossende vaardigheden.</a:t>
            </a:r>
          </a:p>
          <a:p>
            <a:pPr algn="just"/>
            <a:endParaRPr lang="nl-NL" dirty="0"/>
          </a:p>
          <a:p>
            <a:pPr algn="just"/>
            <a:r>
              <a:rPr lang="nl-NL" dirty="0" err="1"/>
              <a:t>Organisationele</a:t>
            </a:r>
            <a:r>
              <a:rPr lang="nl-NL" dirty="0"/>
              <a:t> steun</a:t>
            </a:r>
            <a:r>
              <a:rPr lang="nl-NL" dirty="0">
                <a:sym typeface="Wingdings" panose="05000000000000000000" pitchFamily="2" charset="2"/>
              </a:rPr>
              <a:t></a:t>
            </a:r>
            <a:r>
              <a:rPr lang="nl-NL" dirty="0"/>
              <a:t> Zorg voor een rustige werkomgeving door storende factoren snel aan te pakken. Gebruik een duidelijke planning en geef helder aan wat je van je leerlingen verwacht. Dit helpt hen om hun aandacht bij de taak te houden en hun executieve functies optimaal te benutten.</a:t>
            </a:r>
          </a:p>
        </p:txBody>
      </p:sp>
    </p:spTree>
    <p:extLst>
      <p:ext uri="{BB962C8B-B14F-4D97-AF65-F5344CB8AC3E}">
        <p14:creationId xmlns:p14="http://schemas.microsoft.com/office/powerpoint/2010/main" val="3139880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74E77FE-9332-9775-D35E-25CF0298A81B}"/>
              </a:ext>
            </a:extLst>
          </p:cNvPr>
          <p:cNvSpPr>
            <a:spLocks noChangeArrowheads="1"/>
          </p:cNvSpPr>
          <p:nvPr/>
        </p:nvSpPr>
        <p:spPr bwMode="auto">
          <a:xfrm>
            <a:off x="793069" y="808454"/>
            <a:ext cx="933064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nl-BE" altLang="nl-BE" sz="1800" i="0" u="none" strike="noStrike" cap="none" normalizeH="0" baseline="0" dirty="0">
                <a:ln>
                  <a:noFill/>
                </a:ln>
                <a:solidFill>
                  <a:schemeClr val="tx1"/>
                </a:solidFill>
                <a:effectLst/>
                <a:latin typeface="Arial" panose="020B0604020202020204" pitchFamily="34" charset="0"/>
              </a:rPr>
              <a:t>Aantrekkelijke materialen</a:t>
            </a:r>
            <a:r>
              <a:rPr kumimoji="0" lang="nl-BE" altLang="nl-BE" sz="180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a:t>
            </a:r>
            <a:r>
              <a:rPr kumimoji="0" lang="nl-BE" altLang="nl-BE" sz="1800" i="0" u="none" strike="noStrike" cap="none" normalizeH="0" baseline="0" dirty="0">
                <a:ln>
                  <a:noFill/>
                </a:ln>
                <a:solidFill>
                  <a:schemeClr val="tx1"/>
                </a:solidFill>
                <a:effectLst/>
                <a:latin typeface="Arial" panose="020B0604020202020204" pitchFamily="34" charset="0"/>
              </a:rPr>
              <a:t> Gebruik speels en uitnodigend materiaal dat kinderen motiveert. Spelletjes zoals Jungle Speed (voor flexibiliteit) of Taboe (voor impulscontrole) zijn leuke en effectieve manieren om EF te oefenen.</a:t>
            </a:r>
          </a:p>
          <a:p>
            <a:pPr marL="0" marR="0" lvl="0" indent="0" algn="just" defTabSz="914400" rtl="0" eaLnBrk="0" fontAlgn="base" latinLnBrk="0" hangingPunct="0">
              <a:lnSpc>
                <a:spcPct val="100000"/>
              </a:lnSpc>
              <a:spcBef>
                <a:spcPct val="0"/>
              </a:spcBef>
              <a:spcAft>
                <a:spcPct val="0"/>
              </a:spcAft>
              <a:buClrTx/>
              <a:buSzTx/>
              <a:tabLst/>
            </a:pPr>
            <a:endParaRPr kumimoji="0" lang="nl-BE" altLang="nl-BE" sz="180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nl-BE" altLang="nl-BE" sz="1800" i="0" u="none" strike="noStrike" cap="none" normalizeH="0" baseline="0" dirty="0">
                <a:ln>
                  <a:noFill/>
                </a:ln>
                <a:solidFill>
                  <a:schemeClr val="tx1"/>
                </a:solidFill>
                <a:effectLst/>
                <a:latin typeface="Arial" panose="020B0604020202020204" pitchFamily="34" charset="0"/>
              </a:rPr>
              <a:t>Fysieke beweging</a:t>
            </a:r>
            <a:r>
              <a:rPr kumimoji="0" lang="nl-BE" altLang="nl-BE" sz="1800" i="0" u="none" strike="noStrike" cap="none" normalizeH="0" baseline="0" dirty="0">
                <a:ln>
                  <a:noFill/>
                </a:ln>
                <a:solidFill>
                  <a:schemeClr val="tx1"/>
                </a:solidFill>
                <a:effectLst/>
                <a:latin typeface="Arial" panose="020B0604020202020204" pitchFamily="34" charset="0"/>
                <a:sym typeface="Wingdings" panose="05000000000000000000" pitchFamily="2" charset="2"/>
              </a:rPr>
              <a:t></a:t>
            </a:r>
            <a:r>
              <a:rPr kumimoji="0" lang="nl-BE" altLang="nl-BE" sz="1800" i="0" u="none" strike="noStrike" cap="none" normalizeH="0" baseline="0" dirty="0">
                <a:ln>
                  <a:noFill/>
                </a:ln>
                <a:solidFill>
                  <a:schemeClr val="tx1"/>
                </a:solidFill>
                <a:effectLst/>
                <a:latin typeface="Arial" panose="020B0604020202020204" pitchFamily="34" charset="0"/>
              </a:rPr>
              <a:t> Stimuleer voldoende beweging tijdens en tussen activiteiten. Complexe bewegingen activeren dezelfde hersengebieden als EF en kunnen bijdragen aan hun ontwikkeling.</a:t>
            </a:r>
          </a:p>
        </p:txBody>
      </p:sp>
    </p:spTree>
    <p:extLst>
      <p:ext uri="{BB962C8B-B14F-4D97-AF65-F5344CB8AC3E}">
        <p14:creationId xmlns:p14="http://schemas.microsoft.com/office/powerpoint/2010/main" val="750820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CBA07-DFA5-FCC5-828C-0842DADF5AD5}"/>
              </a:ext>
            </a:extLst>
          </p:cNvPr>
          <p:cNvSpPr>
            <a:spLocks noGrp="1"/>
          </p:cNvSpPr>
          <p:nvPr>
            <p:ph type="title"/>
          </p:nvPr>
        </p:nvSpPr>
        <p:spPr>
          <a:xfrm>
            <a:off x="522515" y="331408"/>
            <a:ext cx="10755085" cy="1507067"/>
          </a:xfrm>
        </p:spPr>
        <p:txBody>
          <a:bodyPr>
            <a:normAutofit fontScale="90000"/>
          </a:bodyPr>
          <a:lstStyle/>
          <a:p>
            <a:r>
              <a:rPr lang="nl-NL" b="1" dirty="0"/>
              <a:t>Executieve functies </a:t>
            </a:r>
            <a:r>
              <a:rPr lang="nl-NL" dirty="0"/>
              <a:t>kunnen indirect worden versterkt door een optimale leeromgeving</a:t>
            </a:r>
            <a:endParaRPr lang="nl-BE" dirty="0"/>
          </a:p>
        </p:txBody>
      </p:sp>
      <p:sp>
        <p:nvSpPr>
          <p:cNvPr id="6" name="Rectangle 2">
            <a:extLst>
              <a:ext uri="{FF2B5EF4-FFF2-40B4-BE49-F238E27FC236}">
                <a16:creationId xmlns:a16="http://schemas.microsoft.com/office/drawing/2014/main" id="{57E85C71-8DE3-8F28-ED7A-9E2905BB26BD}"/>
              </a:ext>
            </a:extLst>
          </p:cNvPr>
          <p:cNvSpPr>
            <a:spLocks noChangeArrowheads="1"/>
          </p:cNvSpPr>
          <p:nvPr/>
        </p:nvSpPr>
        <p:spPr bwMode="auto">
          <a:xfrm>
            <a:off x="522515" y="1705925"/>
            <a:ext cx="9056914"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nl-BE" sz="1800" i="0" u="none" strike="noStrike" cap="none" normalizeH="0" baseline="0" dirty="0">
                <a:ln>
                  <a:noFill/>
                </a:ln>
                <a:solidFill>
                  <a:schemeClr val="tx1"/>
                </a:solidFill>
                <a:effectLst/>
                <a:latin typeface="Arial" panose="020B0604020202020204" pitchFamily="34" charset="0"/>
              </a:rPr>
              <a:t>Executieve functies (EF) hebben een grote invloed op schoolprestaties (zoals lezen, rekenen) en gedrag (zoals plannen en samenwerken). Daarom worden EF vaak aangepakt bij leer- en gedragsproblemen, zoals bij ADHD. Trainingen zoals werkgeheugen- en </a:t>
            </a:r>
            <a:r>
              <a:rPr lang="nl-NL" altLang="nl-BE" dirty="0">
                <a:latin typeface="Arial" panose="020B0604020202020204" pitchFamily="34" charset="0"/>
              </a:rPr>
              <a:t>impuls</a:t>
            </a:r>
            <a:r>
              <a:rPr kumimoji="0" lang="nl-NL" altLang="nl-BE" sz="1800" i="0" u="none" strike="noStrike" cap="none" normalizeH="0" baseline="0" dirty="0">
                <a:ln>
                  <a:noFill/>
                </a:ln>
                <a:solidFill>
                  <a:schemeClr val="tx1"/>
                </a:solidFill>
                <a:effectLst/>
                <a:latin typeface="Arial" panose="020B0604020202020204" pitchFamily="34" charset="0"/>
              </a:rPr>
              <a:t>trainingen, vaak in de vorm van computerspelletjes, proberen EF direct te versterken. Deze programma’s passen de moeilijkheid aan op basis van prestaties en vereisen intensieve inzet, zoals 5 sessies per week gedurende 5 weken. Ouders en coaches spelen een belangrijke rol bij het motiveren van </a:t>
            </a:r>
            <a:r>
              <a:rPr kumimoji="0" lang="nl-NL" altLang="nl-BE" sz="1800" i="0" u="none" strike="noStrike" cap="none" normalizeH="0" baseline="0" dirty="0" err="1">
                <a:ln>
                  <a:noFill/>
                </a:ln>
                <a:solidFill>
                  <a:schemeClr val="tx1"/>
                </a:solidFill>
                <a:effectLst/>
                <a:latin typeface="Arial" panose="020B0604020202020204" pitchFamily="34" charset="0"/>
              </a:rPr>
              <a:t>kinderen.Toch</a:t>
            </a:r>
            <a:r>
              <a:rPr kumimoji="0" lang="nl-NL" altLang="nl-BE" sz="1800" i="0" u="none" strike="noStrike" cap="none" normalizeH="0" baseline="0" dirty="0">
                <a:ln>
                  <a:noFill/>
                </a:ln>
                <a:solidFill>
                  <a:schemeClr val="tx1"/>
                </a:solidFill>
                <a:effectLst/>
                <a:latin typeface="Arial" panose="020B0604020202020204" pitchFamily="34" charset="0"/>
              </a:rPr>
              <a:t> is er kritiek: deze trainingen leiden vaak niet tot merkbare verbeteringen in het dagelijks leven of een afname van probleemgedrag.</a:t>
            </a:r>
            <a:endParaRPr kumimoji="0" lang="nl-BE" altLang="nl-BE" sz="180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nl-BE" altLang="nl-BE"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BE" altLang="nl-BE" sz="1800" i="0" u="none" strike="noStrike" cap="none" normalizeH="0" baseline="0" dirty="0">
                <a:ln>
                  <a:noFill/>
                </a:ln>
                <a:solidFill>
                  <a:schemeClr val="tx1"/>
                </a:solidFill>
                <a:effectLst/>
                <a:latin typeface="Arial" panose="020B0604020202020204" pitchFamily="34" charset="0"/>
              </a:rPr>
              <a:t>EF-interventies worden beter in de klas toegepast, waar kinderen hun executieve functies (EF) het meest nodig hebben. Programma’s zoals </a:t>
            </a:r>
            <a:r>
              <a:rPr kumimoji="0" lang="nl-BE" altLang="nl-BE" sz="1800" i="1" u="none" strike="noStrike" cap="none" normalizeH="0" baseline="0" dirty="0">
                <a:ln>
                  <a:noFill/>
                </a:ln>
                <a:solidFill>
                  <a:schemeClr val="tx1"/>
                </a:solidFill>
                <a:effectLst/>
                <a:latin typeface="Arial" panose="020B0604020202020204" pitchFamily="34" charset="0"/>
              </a:rPr>
              <a:t>Tools of </a:t>
            </a:r>
            <a:r>
              <a:rPr kumimoji="0" lang="nl-BE" altLang="nl-BE" sz="1800" i="1" u="none" strike="noStrike" cap="none" normalizeH="0" baseline="0" dirty="0" err="1">
                <a:ln>
                  <a:noFill/>
                </a:ln>
                <a:solidFill>
                  <a:schemeClr val="tx1"/>
                </a:solidFill>
                <a:effectLst/>
                <a:latin typeface="Arial" panose="020B0604020202020204" pitchFamily="34" charset="0"/>
              </a:rPr>
              <a:t>the</a:t>
            </a:r>
            <a:r>
              <a:rPr kumimoji="0" lang="nl-BE" altLang="nl-BE" sz="1800" i="1" u="none" strike="noStrike" cap="none" normalizeH="0" baseline="0" dirty="0">
                <a:ln>
                  <a:noFill/>
                </a:ln>
                <a:solidFill>
                  <a:schemeClr val="tx1"/>
                </a:solidFill>
                <a:effectLst/>
                <a:latin typeface="Arial" panose="020B0604020202020204" pitchFamily="34" charset="0"/>
              </a:rPr>
              <a:t> Mind</a:t>
            </a:r>
            <a:r>
              <a:rPr kumimoji="0" lang="nl-BE" altLang="nl-BE" sz="1800" i="0" u="none" strike="noStrike" cap="none" normalizeH="0" baseline="0" dirty="0">
                <a:ln>
                  <a:noFill/>
                </a:ln>
                <a:solidFill>
                  <a:schemeClr val="tx1"/>
                </a:solidFill>
                <a:effectLst/>
                <a:latin typeface="Arial" panose="020B0604020202020204" pitchFamily="34" charset="0"/>
              </a:rPr>
              <a:t> en Vlaamse initiatieven zoals </a:t>
            </a:r>
            <a:r>
              <a:rPr kumimoji="0" lang="nl-BE" altLang="nl-BE" sz="1800" i="1" u="none" strike="noStrike" cap="none" normalizeH="0" baseline="0" dirty="0">
                <a:ln>
                  <a:noFill/>
                </a:ln>
                <a:solidFill>
                  <a:schemeClr val="tx1"/>
                </a:solidFill>
                <a:effectLst/>
                <a:latin typeface="Arial" panose="020B0604020202020204" pitchFamily="34" charset="0"/>
              </a:rPr>
              <a:t>Zet je EF-bril op</a:t>
            </a:r>
            <a:r>
              <a:rPr kumimoji="0" lang="nl-BE" altLang="nl-BE" sz="1800" i="0" u="none" strike="noStrike" cap="none" normalizeH="0" baseline="0" dirty="0">
                <a:ln>
                  <a:noFill/>
                </a:ln>
                <a:solidFill>
                  <a:schemeClr val="tx1"/>
                </a:solidFill>
                <a:effectLst/>
                <a:latin typeface="Arial" panose="020B0604020202020204" pitchFamily="34" charset="0"/>
              </a:rPr>
              <a:t> en </a:t>
            </a:r>
            <a:r>
              <a:rPr kumimoji="0" lang="nl-BE" altLang="nl-BE" sz="1800" i="1" u="none" strike="noStrike" cap="none" normalizeH="0" baseline="0" dirty="0" err="1">
                <a:ln>
                  <a:noFill/>
                </a:ln>
                <a:solidFill>
                  <a:schemeClr val="tx1"/>
                </a:solidFill>
                <a:effectLst/>
                <a:latin typeface="Arial" panose="020B0604020202020204" pitchFamily="34" charset="0"/>
              </a:rPr>
              <a:t>Reflect</a:t>
            </a:r>
            <a:r>
              <a:rPr kumimoji="0" lang="nl-BE" altLang="nl-BE" sz="1800" i="0" u="none" strike="noStrike" cap="none" normalizeH="0" baseline="0" dirty="0">
                <a:ln>
                  <a:noFill/>
                </a:ln>
                <a:solidFill>
                  <a:schemeClr val="tx1"/>
                </a:solidFill>
                <a:effectLst/>
                <a:latin typeface="Arial" panose="020B0604020202020204" pitchFamily="34" charset="0"/>
              </a:rPr>
              <a:t> van </a:t>
            </a:r>
            <a:r>
              <a:rPr kumimoji="0" lang="nl-BE" altLang="nl-BE" sz="1800" i="0" u="none" strike="noStrike" cap="none" normalizeH="0" baseline="0" dirty="0" err="1">
                <a:ln>
                  <a:noFill/>
                </a:ln>
                <a:solidFill>
                  <a:schemeClr val="tx1"/>
                </a:solidFill>
                <a:effectLst/>
                <a:latin typeface="Arial" panose="020B0604020202020204" pitchFamily="34" charset="0"/>
              </a:rPr>
              <a:t>TOPunt</a:t>
            </a:r>
            <a:r>
              <a:rPr kumimoji="0" lang="nl-BE" altLang="nl-BE" sz="1800" i="0" u="none" strike="noStrike" cap="none" normalizeH="0" baseline="0" dirty="0">
                <a:ln>
                  <a:noFill/>
                </a:ln>
                <a:solidFill>
                  <a:schemeClr val="tx1"/>
                </a:solidFill>
                <a:effectLst/>
                <a:latin typeface="Arial" panose="020B0604020202020204" pitchFamily="34" charset="0"/>
              </a:rPr>
              <a:t> Gent leggen de focus op het creëren van een sterke leeromgeving waarin EF optimaal kunnen groeien. Elke leerling volgt dit soort interventies, met bewezen voordelen, vooral voor kinderen met aanvankelijk zwakkere EF.</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903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F6F70-BC1E-CE0B-F5AD-6C48E3648048}"/>
              </a:ext>
            </a:extLst>
          </p:cNvPr>
          <p:cNvSpPr>
            <a:spLocks noGrp="1"/>
          </p:cNvSpPr>
          <p:nvPr>
            <p:ph type="title"/>
          </p:nvPr>
        </p:nvSpPr>
        <p:spPr>
          <a:xfrm>
            <a:off x="625925" y="4922760"/>
            <a:ext cx="10281559" cy="1507067"/>
          </a:xfrm>
        </p:spPr>
        <p:txBody>
          <a:bodyPr>
            <a:normAutofit fontScale="90000"/>
          </a:bodyPr>
          <a:lstStyle/>
          <a:p>
            <a:r>
              <a:rPr lang="nl-NL" b="1" dirty="0"/>
              <a:t>Belangrijke momenten voor EF-interventie</a:t>
            </a:r>
            <a:br>
              <a:rPr lang="nl-NL" dirty="0"/>
            </a:br>
            <a:endParaRPr lang="nl-BE" dirty="0"/>
          </a:p>
        </p:txBody>
      </p:sp>
      <p:sp>
        <p:nvSpPr>
          <p:cNvPr id="4" name="Tekstvak 3">
            <a:extLst>
              <a:ext uri="{FF2B5EF4-FFF2-40B4-BE49-F238E27FC236}">
                <a16:creationId xmlns:a16="http://schemas.microsoft.com/office/drawing/2014/main" id="{F96D380E-B6CF-3570-49E8-86B98881F081}"/>
              </a:ext>
            </a:extLst>
          </p:cNvPr>
          <p:cNvSpPr txBox="1"/>
          <p:nvPr/>
        </p:nvSpPr>
        <p:spPr>
          <a:xfrm>
            <a:off x="625925" y="556574"/>
            <a:ext cx="10281559" cy="4247317"/>
          </a:xfrm>
          <a:prstGeom prst="rect">
            <a:avLst/>
          </a:prstGeom>
          <a:noFill/>
        </p:spPr>
        <p:txBody>
          <a:bodyPr wrap="square">
            <a:spAutoFit/>
          </a:bodyPr>
          <a:lstStyle/>
          <a:p>
            <a:pPr algn="just"/>
            <a:r>
              <a:rPr lang="nl-NL" b="1" dirty="0"/>
              <a:t>Kleuter- en lagere schoolleeftijd</a:t>
            </a:r>
            <a:r>
              <a:rPr lang="nl-NL" dirty="0"/>
              <a:t>: Dit is een cruciale periode om EF te versterken, dankzij de snelle ontwikkeling van het brein en cognitieve vaardigheden. Vroege interventie kan kinderen een sterke start geven in hun schoolcarrière.</a:t>
            </a:r>
          </a:p>
          <a:p>
            <a:pPr algn="just"/>
            <a:r>
              <a:rPr lang="nl-NL" b="1" dirty="0"/>
              <a:t>Overgang naar adolescentie</a:t>
            </a:r>
            <a:r>
              <a:rPr lang="nl-NL" dirty="0"/>
              <a:t>: In deze fase ontwikkelen de affectief-</a:t>
            </a:r>
            <a:r>
              <a:rPr lang="nl-NL" dirty="0" err="1"/>
              <a:t>motivationele</a:t>
            </a:r>
            <a:r>
              <a:rPr lang="nl-NL" dirty="0"/>
              <a:t> EF (zoals emoties en motivatie) sterk, wat ook een geschikt moment biedt voor gerichte ondersteuning.</a:t>
            </a:r>
          </a:p>
          <a:p>
            <a:pPr algn="just"/>
            <a:endParaRPr lang="nl-NL" dirty="0"/>
          </a:p>
          <a:p>
            <a:pPr algn="just"/>
            <a:r>
              <a:rPr lang="nl-NL" b="1" dirty="0"/>
              <a:t>Effectieve aanpak voor duurzame EF-ontwikkeling</a:t>
            </a:r>
            <a:endParaRPr lang="nl-NL" dirty="0"/>
          </a:p>
          <a:p>
            <a:pPr algn="just">
              <a:buFont typeface="Arial" panose="020B0604020202020204" pitchFamily="34" charset="0"/>
              <a:buChar char="•"/>
            </a:pPr>
            <a:r>
              <a:rPr lang="nl-NL" dirty="0"/>
              <a:t>Vroege interventies in de klas zijn veelbelovend omdat ze niet alleen EF direct trainen, maar ook een ondersteunende leeromgeving creëren voor álle leerlingen.</a:t>
            </a:r>
          </a:p>
          <a:p>
            <a:pPr algn="just">
              <a:buFont typeface="Arial" panose="020B0604020202020204" pitchFamily="34" charset="0"/>
              <a:buChar char="•"/>
            </a:pPr>
            <a:r>
              <a:rPr lang="nl-NL" dirty="0"/>
              <a:t>Succesvolle EF-programma’s combineren directe training met aandacht voor spraak, scaffolding, sociale en emotionele vaardigheden en taalontwikkeling.</a:t>
            </a:r>
          </a:p>
          <a:p>
            <a:pPr algn="just">
              <a:buFont typeface="Arial" panose="020B0604020202020204" pitchFamily="34" charset="0"/>
              <a:buChar char="•"/>
            </a:pPr>
            <a:r>
              <a:rPr lang="nl-NL" dirty="0"/>
              <a:t>Samenwerking tussen leerkrachten, ouders en leerlingen is essentieel voor het versterken van EF.</a:t>
            </a:r>
          </a:p>
          <a:p>
            <a:pPr algn="just"/>
            <a:r>
              <a:rPr lang="nl-NL" dirty="0">
                <a:sym typeface="Wingdings" panose="05000000000000000000" pitchFamily="2" charset="2"/>
              </a:rPr>
              <a:t></a:t>
            </a:r>
            <a:r>
              <a:rPr lang="nl-NL" dirty="0"/>
              <a:t>Deze methodes tonen aantoonbare verbeteringen in klasgedrag</a:t>
            </a:r>
          </a:p>
        </p:txBody>
      </p:sp>
    </p:spTree>
    <p:extLst>
      <p:ext uri="{BB962C8B-B14F-4D97-AF65-F5344CB8AC3E}">
        <p14:creationId xmlns:p14="http://schemas.microsoft.com/office/powerpoint/2010/main" val="689955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3646F-7086-C73E-59A2-7A27ED43E825}"/>
              </a:ext>
            </a:extLst>
          </p:cNvPr>
          <p:cNvSpPr>
            <a:spLocks noGrp="1"/>
          </p:cNvSpPr>
          <p:nvPr>
            <p:ph type="title"/>
          </p:nvPr>
        </p:nvSpPr>
        <p:spPr>
          <a:xfrm>
            <a:off x="684212" y="5040086"/>
            <a:ext cx="8534400" cy="954313"/>
          </a:xfrm>
        </p:spPr>
        <p:txBody>
          <a:bodyPr>
            <a:normAutofit fontScale="90000"/>
          </a:bodyPr>
          <a:lstStyle/>
          <a:p>
            <a:r>
              <a:rPr lang="nl-NL" dirty="0"/>
              <a:t>Zelfdeterminatie : De drie behoeftes </a:t>
            </a:r>
            <a:endParaRPr lang="nl-BE" dirty="0"/>
          </a:p>
        </p:txBody>
      </p:sp>
      <p:sp>
        <p:nvSpPr>
          <p:cNvPr id="4" name="Tekstvak 3">
            <a:extLst>
              <a:ext uri="{FF2B5EF4-FFF2-40B4-BE49-F238E27FC236}">
                <a16:creationId xmlns:a16="http://schemas.microsoft.com/office/drawing/2014/main" id="{45A65E2A-57DE-9CEC-8C06-049AF2EF1FE5}"/>
              </a:ext>
            </a:extLst>
          </p:cNvPr>
          <p:cNvSpPr txBox="1"/>
          <p:nvPr/>
        </p:nvSpPr>
        <p:spPr>
          <a:xfrm>
            <a:off x="625927" y="889844"/>
            <a:ext cx="8703130" cy="3693319"/>
          </a:xfrm>
          <a:prstGeom prst="rect">
            <a:avLst/>
          </a:prstGeom>
          <a:noFill/>
        </p:spPr>
        <p:txBody>
          <a:bodyPr wrap="square">
            <a:spAutoFit/>
          </a:bodyPr>
          <a:lstStyle/>
          <a:p>
            <a:r>
              <a:rPr lang="nl-NL" b="1" dirty="0"/>
              <a:t>Verbondenheid</a:t>
            </a:r>
            <a:br>
              <a:rPr lang="nl-NL" dirty="0"/>
            </a:br>
            <a:r>
              <a:rPr lang="nl-NL" dirty="0"/>
              <a:t>Dit betekent dat je je verbonden voelt met anderen, erbij hoort, liefde en zorg ontvangt en geeft. Dit is belangrijk omdat mensen elkaar nodig hebben, bijvoorbeeld voor bescherming en om van elkaar te leren.</a:t>
            </a:r>
          </a:p>
          <a:p>
            <a:endParaRPr lang="nl-NL" dirty="0"/>
          </a:p>
          <a:p>
            <a:r>
              <a:rPr lang="nl-NL" b="1" dirty="0"/>
              <a:t>Competentie</a:t>
            </a:r>
            <a:br>
              <a:rPr lang="nl-NL" dirty="0"/>
            </a:br>
            <a:r>
              <a:rPr lang="nl-NL" dirty="0"/>
              <a:t>Dit gaat over het gevoel dat je iets kunt leren, de wereld begrijpt en nieuwe vaardigheden ontwikkelt. Dit helpt je om je aan te passen aan veranderingen.</a:t>
            </a:r>
          </a:p>
          <a:p>
            <a:endParaRPr lang="nl-NL" dirty="0"/>
          </a:p>
          <a:p>
            <a:r>
              <a:rPr lang="nl-NL" b="1" dirty="0"/>
              <a:t>Autonomie</a:t>
            </a:r>
            <a:br>
              <a:rPr lang="nl-NL" dirty="0"/>
            </a:br>
            <a:r>
              <a:rPr lang="nl-NL" dirty="0"/>
              <a:t>Dit betekent dat je keuzes maakt die bij jou passen en vanuit jezelf komen. Het gaat niet om onafhankelijkheid, maar om doen wat echt bij je past.</a:t>
            </a:r>
          </a:p>
        </p:txBody>
      </p:sp>
    </p:spTree>
    <p:extLst>
      <p:ext uri="{BB962C8B-B14F-4D97-AF65-F5344CB8AC3E}">
        <p14:creationId xmlns:p14="http://schemas.microsoft.com/office/powerpoint/2010/main" val="110438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7C12D3-E9C3-D377-E2F5-05FFE728DF60}"/>
              </a:ext>
            </a:extLst>
          </p:cNvPr>
          <p:cNvSpPr>
            <a:spLocks noGrp="1"/>
          </p:cNvSpPr>
          <p:nvPr>
            <p:ph type="title"/>
          </p:nvPr>
        </p:nvSpPr>
        <p:spPr>
          <a:xfrm>
            <a:off x="446315" y="4487332"/>
            <a:ext cx="9722531" cy="1507067"/>
          </a:xfrm>
        </p:spPr>
        <p:txBody>
          <a:bodyPr>
            <a:normAutofit fontScale="90000"/>
          </a:bodyPr>
          <a:lstStyle/>
          <a:p>
            <a:r>
              <a:rPr lang="nl-NL" b="1" dirty="0"/>
              <a:t>Hoe omgeving invloed heeft op motivatie</a:t>
            </a:r>
            <a:br>
              <a:rPr lang="nl-NL" dirty="0"/>
            </a:br>
            <a:endParaRPr lang="nl-BE" dirty="0"/>
          </a:p>
        </p:txBody>
      </p:sp>
      <p:sp>
        <p:nvSpPr>
          <p:cNvPr id="4" name="Tekstvak 3">
            <a:extLst>
              <a:ext uri="{FF2B5EF4-FFF2-40B4-BE49-F238E27FC236}">
                <a16:creationId xmlns:a16="http://schemas.microsoft.com/office/drawing/2014/main" id="{4A6B9BCB-9989-477E-D049-7B53F2EDF9D3}"/>
              </a:ext>
            </a:extLst>
          </p:cNvPr>
          <p:cNvSpPr txBox="1"/>
          <p:nvPr/>
        </p:nvSpPr>
        <p:spPr>
          <a:xfrm>
            <a:off x="446315" y="863601"/>
            <a:ext cx="7761514" cy="2308324"/>
          </a:xfrm>
          <a:prstGeom prst="rect">
            <a:avLst/>
          </a:prstGeom>
          <a:noFill/>
        </p:spPr>
        <p:txBody>
          <a:bodyPr wrap="square">
            <a:spAutoFit/>
          </a:bodyPr>
          <a:lstStyle/>
          <a:p>
            <a:pPr algn="just"/>
            <a:r>
              <a:rPr lang="nl-NL" dirty="0"/>
              <a:t>Hoe beter de omgeving tegemoetkomt aan deze behoeften, hoe </a:t>
            </a:r>
            <a:r>
              <a:rPr lang="nl-NL" dirty="0" err="1"/>
              <a:t>intrinsieker</a:t>
            </a:r>
            <a:r>
              <a:rPr lang="nl-NL" dirty="0"/>
              <a:t> leerlingen gemotiveerd zijn en hoe beter ze presteren.</a:t>
            </a:r>
          </a:p>
          <a:p>
            <a:pPr algn="just">
              <a:buFont typeface="Arial" panose="020B0604020202020204" pitchFamily="34" charset="0"/>
              <a:buChar char="•"/>
            </a:pPr>
            <a:endParaRPr lang="nl-NL" dirty="0"/>
          </a:p>
          <a:p>
            <a:pPr algn="just"/>
            <a:r>
              <a:rPr lang="nl-NL" dirty="0"/>
              <a:t>Externe motivatie kan evolueren naar intrinsieke motivatie als leerlingen de waarde van regels of taken inzien en internaliseren.</a:t>
            </a:r>
          </a:p>
          <a:p>
            <a:pPr algn="just">
              <a:buFont typeface="Arial" panose="020B0604020202020204" pitchFamily="34" charset="0"/>
              <a:buChar char="•"/>
            </a:pPr>
            <a:endParaRPr lang="nl-NL" dirty="0"/>
          </a:p>
          <a:p>
            <a:pPr algn="just"/>
            <a:r>
              <a:rPr lang="nl-NL" dirty="0"/>
              <a:t>Beloningen werken vaak demotiverend, omdat ze autonomie beperken.</a:t>
            </a:r>
          </a:p>
        </p:txBody>
      </p:sp>
    </p:spTree>
    <p:extLst>
      <p:ext uri="{BB962C8B-B14F-4D97-AF65-F5344CB8AC3E}">
        <p14:creationId xmlns:p14="http://schemas.microsoft.com/office/powerpoint/2010/main" val="201853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18983-D5CD-7590-5E90-9881069047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8803DC-5982-F362-BE38-245B87DA7070}"/>
              </a:ext>
            </a:extLst>
          </p:cNvPr>
          <p:cNvSpPr>
            <a:spLocks noGrp="1"/>
          </p:cNvSpPr>
          <p:nvPr>
            <p:ph type="title"/>
          </p:nvPr>
        </p:nvSpPr>
        <p:spPr>
          <a:xfrm>
            <a:off x="6379028" y="5323115"/>
            <a:ext cx="4211183" cy="1106713"/>
          </a:xfrm>
        </p:spPr>
        <p:txBody>
          <a:bodyPr/>
          <a:lstStyle/>
          <a:p>
            <a:r>
              <a:rPr lang="nl-NL" dirty="0"/>
              <a:t>Wat is het?</a:t>
            </a:r>
            <a:endParaRPr lang="nl-BE" dirty="0"/>
          </a:p>
        </p:txBody>
      </p:sp>
      <p:sp>
        <p:nvSpPr>
          <p:cNvPr id="3" name="Tijdelijke aanduiding voor inhoud 2">
            <a:extLst>
              <a:ext uri="{FF2B5EF4-FFF2-40B4-BE49-F238E27FC236}">
                <a16:creationId xmlns:a16="http://schemas.microsoft.com/office/drawing/2014/main" id="{77B60B93-5E0C-0A47-87A8-10DD0134BCCE}"/>
              </a:ext>
            </a:extLst>
          </p:cNvPr>
          <p:cNvSpPr>
            <a:spLocks noGrp="1"/>
          </p:cNvSpPr>
          <p:nvPr>
            <p:ph idx="1"/>
          </p:nvPr>
        </p:nvSpPr>
        <p:spPr>
          <a:xfrm>
            <a:off x="314893" y="428172"/>
            <a:ext cx="10996159" cy="5769429"/>
          </a:xfrm>
        </p:spPr>
        <p:txBody>
          <a:bodyPr>
            <a:normAutofit/>
          </a:bodyPr>
          <a:lstStyle/>
          <a:p>
            <a:pPr marL="0" indent="0">
              <a:buNone/>
            </a:pPr>
            <a:r>
              <a:rPr lang="nl-NL" dirty="0">
                <a:solidFill>
                  <a:schemeClr val="tx1"/>
                </a:solidFill>
              </a:rPr>
              <a:t>Veronderstelt</a:t>
            </a:r>
          </a:p>
          <a:p>
            <a:pPr lvl="1"/>
            <a:r>
              <a:rPr lang="nl-NL" dirty="0">
                <a:solidFill>
                  <a:schemeClr val="tx1"/>
                </a:solidFill>
              </a:rPr>
              <a:t>Bewust inzetten</a:t>
            </a:r>
          </a:p>
          <a:p>
            <a:pPr lvl="1"/>
            <a:r>
              <a:rPr lang="nl-NL" dirty="0">
                <a:solidFill>
                  <a:schemeClr val="tx1"/>
                </a:solidFill>
              </a:rPr>
              <a:t>In gedachte houden</a:t>
            </a:r>
          </a:p>
          <a:p>
            <a:pPr lvl="1"/>
            <a:r>
              <a:rPr lang="nl-NL" dirty="0">
                <a:solidFill>
                  <a:schemeClr val="tx1"/>
                </a:solidFill>
              </a:rPr>
              <a:t>Zelfreflectie</a:t>
            </a:r>
          </a:p>
          <a:p>
            <a:pPr lvl="1"/>
            <a:r>
              <a:rPr lang="nl-NL" dirty="0">
                <a:solidFill>
                  <a:schemeClr val="tx1"/>
                </a:solidFill>
              </a:rPr>
              <a:t>Kunnen ‘onderdrukken’</a:t>
            </a:r>
          </a:p>
          <a:p>
            <a:pPr lvl="1"/>
            <a:r>
              <a:rPr lang="nl-NL" dirty="0">
                <a:solidFill>
                  <a:schemeClr val="tx1"/>
                </a:solidFill>
              </a:rPr>
              <a:t>Nieuwe acties kunnen overwegen</a:t>
            </a:r>
          </a:p>
          <a:p>
            <a:r>
              <a:rPr lang="nl-NL" dirty="0">
                <a:solidFill>
                  <a:schemeClr val="tx1"/>
                </a:solidFill>
              </a:rPr>
              <a:t>Wanneer zijn executieve functies nodig?</a:t>
            </a:r>
          </a:p>
          <a:p>
            <a:pPr lvl="1"/>
            <a:r>
              <a:rPr lang="nl-NL" dirty="0">
                <a:solidFill>
                  <a:schemeClr val="tx1"/>
                </a:solidFill>
              </a:rPr>
              <a:t>Situaties waarbij planning en besluitvorming vereist is;</a:t>
            </a:r>
          </a:p>
          <a:p>
            <a:pPr lvl="1"/>
            <a:r>
              <a:rPr lang="nl-NL" dirty="0">
                <a:solidFill>
                  <a:schemeClr val="tx1"/>
                </a:solidFill>
              </a:rPr>
              <a:t>Situaties waarbij bijsturing en foutencorrectie van gedrag nodig is;</a:t>
            </a:r>
          </a:p>
          <a:p>
            <a:pPr lvl="1"/>
            <a:r>
              <a:rPr lang="nl-NL" dirty="0">
                <a:solidFill>
                  <a:schemeClr val="tx1"/>
                </a:solidFill>
              </a:rPr>
              <a:t>Nieuwe vormen van gedrag of nieuwe opeenvolgingen van handelingen;</a:t>
            </a:r>
          </a:p>
          <a:p>
            <a:pPr lvl="1"/>
            <a:r>
              <a:rPr lang="nl-NL" dirty="0">
                <a:solidFill>
                  <a:schemeClr val="tx1"/>
                </a:solidFill>
              </a:rPr>
              <a:t>Gevaarlijke of technisch moeilijke situaties;</a:t>
            </a:r>
          </a:p>
          <a:p>
            <a:pPr lvl="1"/>
            <a:r>
              <a:rPr lang="nl-NL" dirty="0">
                <a:solidFill>
                  <a:schemeClr val="tx1"/>
                </a:solidFill>
              </a:rPr>
              <a:t>Situaties waarbij ingeroest gedrag of gewoontes moeten worden doorbroken</a:t>
            </a:r>
          </a:p>
          <a:p>
            <a:endParaRPr lang="nl-BE" dirty="0">
              <a:solidFill>
                <a:schemeClr val="tx1"/>
              </a:solidFill>
            </a:endParaRPr>
          </a:p>
        </p:txBody>
      </p:sp>
      <p:pic>
        <p:nvPicPr>
          <p:cNvPr id="4" name="Picture 12" descr="blog-kijkje-in-de-spiegel">
            <a:extLst>
              <a:ext uri="{FF2B5EF4-FFF2-40B4-BE49-F238E27FC236}">
                <a16:creationId xmlns:a16="http://schemas.microsoft.com/office/drawing/2014/main" id="{87CC448C-8FBD-45E4-4D5C-61BE5F6D7904}"/>
              </a:ext>
            </a:extLst>
          </p:cNvPr>
          <p:cNvPicPr>
            <a:picLocks noChangeAspect="1" noChangeArrowheads="1"/>
          </p:cNvPicPr>
          <p:nvPr/>
        </p:nvPicPr>
        <p:blipFill>
          <a:blip r:embed="rId2" cstate="print"/>
          <a:srcRect/>
          <a:stretch>
            <a:fillRect/>
          </a:stretch>
        </p:blipFill>
        <p:spPr bwMode="auto">
          <a:xfrm>
            <a:off x="6645265" y="428172"/>
            <a:ext cx="2314295" cy="2619828"/>
          </a:xfrm>
          <a:prstGeom prst="rect">
            <a:avLst/>
          </a:prstGeom>
          <a:noFill/>
          <a:ln w="9525">
            <a:noFill/>
            <a:miter lim="800000"/>
            <a:headEnd/>
            <a:tailEnd/>
          </a:ln>
        </p:spPr>
      </p:pic>
    </p:spTree>
    <p:extLst>
      <p:ext uri="{BB962C8B-B14F-4D97-AF65-F5344CB8AC3E}">
        <p14:creationId xmlns:p14="http://schemas.microsoft.com/office/powerpoint/2010/main" val="3622471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07F9B-FB4A-9AB1-904E-2F4A16C9815C}"/>
              </a:ext>
            </a:extLst>
          </p:cNvPr>
          <p:cNvSpPr>
            <a:spLocks noGrp="1"/>
          </p:cNvSpPr>
          <p:nvPr>
            <p:ph type="title"/>
          </p:nvPr>
        </p:nvSpPr>
        <p:spPr>
          <a:xfrm>
            <a:off x="5584370" y="4487332"/>
            <a:ext cx="6291943" cy="1507067"/>
          </a:xfrm>
        </p:spPr>
        <p:txBody>
          <a:bodyPr/>
          <a:lstStyle/>
          <a:p>
            <a:r>
              <a:rPr lang="nl-NL" dirty="0"/>
              <a:t>Welke EF ZIJN ER?</a:t>
            </a:r>
            <a:endParaRPr lang="nl-BE" dirty="0"/>
          </a:p>
        </p:txBody>
      </p:sp>
      <p:pic>
        <p:nvPicPr>
          <p:cNvPr id="4" name="Picture 3">
            <a:extLst>
              <a:ext uri="{FF2B5EF4-FFF2-40B4-BE49-F238E27FC236}">
                <a16:creationId xmlns:a16="http://schemas.microsoft.com/office/drawing/2014/main" id="{D7568529-038C-4E48-C6F6-FE63ED5D6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370" y="863601"/>
            <a:ext cx="4043325" cy="3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882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2A8984-05CB-308D-2317-2770C96AE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6" y="556105"/>
            <a:ext cx="6884307" cy="574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46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DFAD-2187-44D7-65AC-BD7C5AC66DF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0C0B3C5-8A5F-C479-3230-3EF4F8FFEAF5}"/>
              </a:ext>
            </a:extLst>
          </p:cNvPr>
          <p:cNvSpPr txBox="1"/>
          <p:nvPr/>
        </p:nvSpPr>
        <p:spPr>
          <a:xfrm>
            <a:off x="484413" y="0"/>
            <a:ext cx="10292443" cy="5078313"/>
          </a:xfrm>
          <a:prstGeom prst="rect">
            <a:avLst/>
          </a:prstGeom>
          <a:noFill/>
        </p:spPr>
        <p:txBody>
          <a:bodyPr wrap="square">
            <a:spAutoFit/>
          </a:bodyPr>
          <a:lstStyle/>
          <a:p>
            <a:endParaRPr lang="nl-NL" b="1" dirty="0"/>
          </a:p>
          <a:p>
            <a:r>
              <a:rPr lang="nl-NL" b="1" dirty="0"/>
              <a:t>Impulscontrole (=mijn interne filter)</a:t>
            </a:r>
            <a:endParaRPr lang="nl-NL" dirty="0"/>
          </a:p>
          <a:p>
            <a:pPr marL="742950" lvl="1" indent="-285750">
              <a:buFont typeface="Arial" panose="020B0604020202020204" pitchFamily="34" charset="0"/>
              <a:buChar char="•"/>
            </a:pPr>
            <a:r>
              <a:rPr lang="nl-NL" dirty="0"/>
              <a:t>Ik kan mijn reactie of handeling uitstellen</a:t>
            </a:r>
          </a:p>
          <a:p>
            <a:pPr marL="742950" lvl="1" indent="-285750">
              <a:buFont typeface="Arial" panose="020B0604020202020204" pitchFamily="34" charset="0"/>
              <a:buChar char="•"/>
            </a:pPr>
            <a:r>
              <a:rPr lang="nl-NL" dirty="0"/>
              <a:t>Vormen:</a:t>
            </a:r>
          </a:p>
          <a:p>
            <a:pPr marL="1200150" lvl="2" indent="-285750">
              <a:buFont typeface="Arial" panose="020B0604020202020204" pitchFamily="34" charset="0"/>
              <a:buChar char="•"/>
            </a:pPr>
            <a:r>
              <a:rPr lang="nl-NL" dirty="0"/>
              <a:t>Ik kan even wachten</a:t>
            </a:r>
          </a:p>
          <a:p>
            <a:pPr marL="1200150" lvl="2" indent="-285750">
              <a:buFont typeface="Arial" panose="020B0604020202020204" pitchFamily="34" charset="0"/>
              <a:buChar char="•"/>
            </a:pPr>
            <a:r>
              <a:rPr lang="nl-NL" dirty="0"/>
              <a:t>Ik stop met wat ik aan het doen ben</a:t>
            </a:r>
          </a:p>
          <a:p>
            <a:pPr marL="1200150" lvl="2" indent="-285750">
              <a:buFont typeface="Arial" panose="020B0604020202020204" pitchFamily="34" charset="0"/>
              <a:buChar char="•"/>
            </a:pPr>
            <a:r>
              <a:rPr lang="nl-NL" dirty="0"/>
              <a:t>Ik negeer en kan mijn aandacht erbij houden</a:t>
            </a:r>
          </a:p>
          <a:p>
            <a:pPr lvl="2"/>
            <a:endParaRPr lang="nl-NL" dirty="0"/>
          </a:p>
          <a:p>
            <a:r>
              <a:rPr lang="nl-NL" b="1" dirty="0"/>
              <a:t>Cognitieve flexibiliteit</a:t>
            </a:r>
            <a:endParaRPr lang="nl-NL" dirty="0"/>
          </a:p>
          <a:p>
            <a:pPr marL="742950" lvl="1" indent="-285750">
              <a:buFont typeface="Arial" panose="020B0604020202020204" pitchFamily="34" charset="0"/>
              <a:buChar char="•"/>
            </a:pPr>
            <a:r>
              <a:rPr lang="nl-NL" dirty="0"/>
              <a:t>Aanpassen van je gedachten en gedrag aan verandering</a:t>
            </a:r>
          </a:p>
          <a:p>
            <a:pPr marL="1200150" lvl="2" indent="-285750">
              <a:buFont typeface="Arial" panose="020B0604020202020204" pitchFamily="34" charset="0"/>
              <a:buChar char="•"/>
            </a:pPr>
            <a:r>
              <a:rPr lang="nl-NL" dirty="0"/>
              <a:t>Ik kan rekening houden met de andere (veronderstelt TOM)</a:t>
            </a:r>
          </a:p>
          <a:p>
            <a:pPr marL="1200150" lvl="2" indent="-285750">
              <a:buFont typeface="Arial" panose="020B0604020202020204" pitchFamily="34" charset="0"/>
              <a:buChar char="•"/>
            </a:pPr>
            <a:r>
              <a:rPr lang="nl-NL" dirty="0"/>
              <a:t>Ik kan rekening houden met (plotse) verandering</a:t>
            </a:r>
          </a:p>
          <a:p>
            <a:pPr marL="1200150" lvl="2" indent="-285750">
              <a:buFont typeface="Arial" panose="020B0604020202020204" pitchFamily="34" charset="0"/>
              <a:buChar char="•"/>
            </a:pPr>
            <a:r>
              <a:rPr lang="nl-NL" dirty="0"/>
              <a:t>Ik kan schakelen tussen strategieën (vb. plus en min door elkaar aangeboden)</a:t>
            </a:r>
          </a:p>
          <a:p>
            <a:pPr lvl="2"/>
            <a:endParaRPr lang="nl-NL" dirty="0"/>
          </a:p>
          <a:p>
            <a:r>
              <a:rPr lang="nl-NL" b="1" dirty="0"/>
              <a:t>Werkgeheugen</a:t>
            </a:r>
            <a:endParaRPr lang="nl-NL" dirty="0"/>
          </a:p>
          <a:p>
            <a:pPr marL="742950" lvl="1" indent="-285750">
              <a:buFont typeface="Arial" panose="020B0604020202020204" pitchFamily="34" charset="0"/>
              <a:buChar char="•"/>
            </a:pPr>
            <a:r>
              <a:rPr lang="nl-NL" dirty="0"/>
              <a:t>Actief inzetten van je geheugen (iets doen) door:</a:t>
            </a:r>
          </a:p>
          <a:p>
            <a:pPr marL="1200150" lvl="2" indent="-285750">
              <a:buFont typeface="Arial" panose="020B0604020202020204" pitchFamily="34" charset="0"/>
              <a:buChar char="•"/>
            </a:pPr>
            <a:r>
              <a:rPr lang="nl-NL" dirty="0"/>
              <a:t>Ik kan informatie koppelen uit KTG (vb. instructie en materiaal kort onthouden)</a:t>
            </a:r>
          </a:p>
          <a:p>
            <a:pPr marL="1200150" lvl="2" indent="-285750">
              <a:buFont typeface="Arial" panose="020B0604020202020204" pitchFamily="34" charset="0"/>
              <a:buChar char="•"/>
            </a:pPr>
            <a:r>
              <a:rPr lang="nl-NL" dirty="0"/>
              <a:t>Ik kan informatie koppelen uit LTG (vb. regels bij verenkelen en verdubbelen)</a:t>
            </a:r>
            <a:endParaRPr lang="nl-NL" b="1" dirty="0"/>
          </a:p>
        </p:txBody>
      </p:sp>
    </p:spTree>
    <p:extLst>
      <p:ext uri="{BB962C8B-B14F-4D97-AF65-F5344CB8AC3E}">
        <p14:creationId xmlns:p14="http://schemas.microsoft.com/office/powerpoint/2010/main" val="3507355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4ACD8EC-0C9D-8004-FA45-D6552DF03A0C}"/>
              </a:ext>
            </a:extLst>
          </p:cNvPr>
          <p:cNvPicPr>
            <a:picLocks noChangeAspect="1"/>
          </p:cNvPicPr>
          <p:nvPr/>
        </p:nvPicPr>
        <p:blipFill>
          <a:blip r:embed="rId2"/>
          <a:stretch>
            <a:fillRect/>
          </a:stretch>
        </p:blipFill>
        <p:spPr>
          <a:xfrm>
            <a:off x="1596950" y="865806"/>
            <a:ext cx="7582958" cy="4124901"/>
          </a:xfrm>
          <a:prstGeom prst="rect">
            <a:avLst/>
          </a:prstGeom>
        </p:spPr>
      </p:pic>
    </p:spTree>
    <p:extLst>
      <p:ext uri="{BB962C8B-B14F-4D97-AF65-F5344CB8AC3E}">
        <p14:creationId xmlns:p14="http://schemas.microsoft.com/office/powerpoint/2010/main" val="404156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9B27-33D8-AA28-D13E-0DE40D55875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A37CE32-51CE-548B-1E2F-90648AD4FD7C}"/>
              </a:ext>
            </a:extLst>
          </p:cNvPr>
          <p:cNvSpPr txBox="1"/>
          <p:nvPr/>
        </p:nvSpPr>
        <p:spPr>
          <a:xfrm>
            <a:off x="484413" y="0"/>
            <a:ext cx="10292443" cy="5355312"/>
          </a:xfrm>
          <a:prstGeom prst="rect">
            <a:avLst/>
          </a:prstGeom>
          <a:noFill/>
        </p:spPr>
        <p:txBody>
          <a:bodyPr wrap="square">
            <a:spAutoFit/>
          </a:bodyPr>
          <a:lstStyle/>
          <a:p>
            <a:endParaRPr lang="nl-NL" b="1" dirty="0"/>
          </a:p>
          <a:p>
            <a:r>
              <a:rPr lang="nl-NL" b="1" dirty="0"/>
              <a:t>Plannen en organiseren</a:t>
            </a:r>
            <a:endParaRPr lang="nl-NL" dirty="0"/>
          </a:p>
          <a:p>
            <a:pPr marL="742950" lvl="1" indent="-285750">
              <a:buFont typeface="Arial" panose="020B0604020202020204" pitchFamily="34" charset="0"/>
              <a:buChar char="•"/>
            </a:pPr>
            <a:r>
              <a:rPr lang="nl-NL" dirty="0"/>
              <a:t>Ik heb tijdsbesef (weten wanneer)</a:t>
            </a:r>
          </a:p>
          <a:p>
            <a:pPr marL="742950" lvl="1" indent="-285750">
              <a:buFont typeface="Arial" panose="020B0604020202020204" pitchFamily="34" charset="0"/>
              <a:buChar char="•"/>
            </a:pPr>
            <a:r>
              <a:rPr lang="nl-NL" dirty="0"/>
              <a:t>Ik heb overzicht (vb. je kan een aantal </a:t>
            </a:r>
            <a:r>
              <a:rPr lang="nl-NL" dirty="0" err="1"/>
              <a:t>strokes</a:t>
            </a:r>
            <a:r>
              <a:rPr lang="nl-NL" dirty="0"/>
              <a:t> opsparen tot de beloning er komt)</a:t>
            </a:r>
          </a:p>
          <a:p>
            <a:pPr marL="742950" lvl="1" indent="-285750">
              <a:buFont typeface="Arial" panose="020B0604020202020204" pitchFamily="34" charset="0"/>
              <a:buChar char="•"/>
            </a:pPr>
            <a:r>
              <a:rPr lang="nl-NL" dirty="0"/>
              <a:t>Ik kan ordenen (vb. ik kan me vlot aankleden)</a:t>
            </a:r>
          </a:p>
          <a:p>
            <a:pPr marL="742950" lvl="1" indent="-285750">
              <a:buFont typeface="Arial" panose="020B0604020202020204" pitchFamily="34" charset="0"/>
              <a:buChar char="•"/>
            </a:pPr>
            <a:r>
              <a:rPr lang="nl-NL" dirty="0"/>
              <a:t>Ik kan prioriteren (uitstellen, eerst kiezen, urgentie inschatten)</a:t>
            </a:r>
          </a:p>
          <a:p>
            <a:pPr lvl="1"/>
            <a:endParaRPr lang="nl-NL" dirty="0"/>
          </a:p>
          <a:p>
            <a:r>
              <a:rPr lang="nl-NL" b="1" dirty="0"/>
              <a:t>Gedragsevaluatie</a:t>
            </a:r>
            <a:endParaRPr lang="nl-NL" dirty="0"/>
          </a:p>
          <a:p>
            <a:pPr marL="742950" lvl="1" indent="-285750">
              <a:buFont typeface="Arial" panose="020B0604020202020204" pitchFamily="34" charset="0"/>
              <a:buChar char="•"/>
            </a:pPr>
            <a:r>
              <a:rPr lang="nl-NL" dirty="0"/>
              <a:t>Ik kan signalen interpreteren en mijn gedrag aanpassen</a:t>
            </a:r>
          </a:p>
          <a:p>
            <a:pPr marL="742950" lvl="1" indent="-285750">
              <a:buFont typeface="Arial" panose="020B0604020202020204" pitchFamily="34" charset="0"/>
              <a:buChar char="•"/>
            </a:pPr>
            <a:r>
              <a:rPr lang="nl-NL" dirty="0"/>
              <a:t>Vormen:</a:t>
            </a:r>
          </a:p>
          <a:p>
            <a:pPr marL="1200150" lvl="2" indent="-285750">
              <a:buFont typeface="Arial" panose="020B0604020202020204" pitchFamily="34" charset="0"/>
              <a:buChar char="•"/>
            </a:pPr>
            <a:r>
              <a:rPr lang="nl-NL" dirty="0"/>
              <a:t>Ik doe een zwembroek aan op het strand, een jas als het sneeuwt</a:t>
            </a:r>
          </a:p>
          <a:p>
            <a:pPr marL="1200150" lvl="2" indent="-285750">
              <a:buFont typeface="Arial" panose="020B0604020202020204" pitchFamily="34" charset="0"/>
              <a:buChar char="•"/>
            </a:pPr>
            <a:r>
              <a:rPr lang="nl-NL" dirty="0"/>
              <a:t>Ik overzie mijn werk (hoe deed ik deze opdracht)</a:t>
            </a:r>
          </a:p>
          <a:p>
            <a:pPr marL="1200150" lvl="2" indent="-285750">
              <a:buFont typeface="Arial" panose="020B0604020202020204" pitchFamily="34" charset="0"/>
              <a:buChar char="•"/>
            </a:pPr>
            <a:r>
              <a:rPr lang="nl-NL" dirty="0"/>
              <a:t>Voorwaarde is zelfinzicht (en wanneer is dit ontwikkeld?...)</a:t>
            </a:r>
          </a:p>
          <a:p>
            <a:pPr lvl="2"/>
            <a:endParaRPr lang="nl-NL" dirty="0"/>
          </a:p>
          <a:p>
            <a:r>
              <a:rPr lang="nl-NL" b="1" dirty="0"/>
              <a:t>Emotieregulatie</a:t>
            </a:r>
            <a:endParaRPr lang="nl-NL" dirty="0"/>
          </a:p>
          <a:p>
            <a:pPr marL="742950" lvl="1" indent="-285750">
              <a:buFont typeface="Arial" panose="020B0604020202020204" pitchFamily="34" charset="0"/>
              <a:buChar char="•"/>
            </a:pPr>
            <a:r>
              <a:rPr lang="nl-NL" dirty="0"/>
              <a:t>Ik controleer en stuur mijn gevoelens</a:t>
            </a:r>
          </a:p>
          <a:p>
            <a:pPr marL="1200150" lvl="2" indent="-285750">
              <a:buFont typeface="Arial" panose="020B0604020202020204" pitchFamily="34" charset="0"/>
              <a:buChar char="•"/>
            </a:pPr>
            <a:r>
              <a:rPr lang="nl-NL" dirty="0"/>
              <a:t>Ik zet mijn “denken” in</a:t>
            </a:r>
          </a:p>
          <a:p>
            <a:pPr marL="1200150" lvl="2" indent="-285750">
              <a:buFont typeface="Arial" panose="020B0604020202020204" pitchFamily="34" charset="0"/>
              <a:buChar char="•"/>
            </a:pPr>
            <a:r>
              <a:rPr lang="nl-NL" dirty="0"/>
              <a:t>Ik ken mijn wijze van reguleren (kort lontje? Ik kom traag tot rust?)</a:t>
            </a:r>
          </a:p>
          <a:p>
            <a:pPr marL="1200150" lvl="2" indent="-285750">
              <a:buFont typeface="Arial" panose="020B0604020202020204" pitchFamily="34" charset="0"/>
              <a:buChar char="•"/>
            </a:pPr>
            <a:r>
              <a:rPr lang="nl-NL" dirty="0"/>
              <a:t>ik voel me….dus ik stuur bij…anders ….</a:t>
            </a:r>
          </a:p>
        </p:txBody>
      </p:sp>
    </p:spTree>
    <p:extLst>
      <p:ext uri="{BB962C8B-B14F-4D97-AF65-F5344CB8AC3E}">
        <p14:creationId xmlns:p14="http://schemas.microsoft.com/office/powerpoint/2010/main" val="1744028389"/>
      </p:ext>
    </p:extLst>
  </p:cSld>
  <p:clrMapOvr>
    <a:masterClrMapping/>
  </p:clrMapOvr>
</p:sld>
</file>

<file path=ppt/theme/theme1.xml><?xml version="1.0" encoding="utf-8"?>
<a:theme xmlns:a="http://schemas.openxmlformats.org/drawingml/2006/main" name="Segment">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0</TotalTime>
  <Words>2569</Words>
  <Application>Microsoft Office PowerPoint</Application>
  <PresentationFormat>Breedbeeld</PresentationFormat>
  <Paragraphs>251</Paragraphs>
  <Slides>35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35</vt:i4>
      </vt:variant>
    </vt:vector>
  </HeadingPairs>
  <TitlesOfParts>
    <vt:vector size="40" baseType="lpstr">
      <vt:lpstr>Arial</vt:lpstr>
      <vt:lpstr>Century Gothic</vt:lpstr>
      <vt:lpstr>Wingdings</vt:lpstr>
      <vt:lpstr>Wingdings 3</vt:lpstr>
      <vt:lpstr>Segment</vt:lpstr>
      <vt:lpstr>Executieve functies voor dummies</vt:lpstr>
      <vt:lpstr>PowerPoint-presentatie</vt:lpstr>
      <vt:lpstr>Wat is het?</vt:lpstr>
      <vt:lpstr>Wat is het?</vt:lpstr>
      <vt:lpstr>Welke EF ZIJN ER?</vt:lpstr>
      <vt:lpstr>PowerPoint-presentatie</vt:lpstr>
      <vt:lpstr>PowerPoint-presentatie</vt:lpstr>
      <vt:lpstr>PowerPoint-presentatie</vt:lpstr>
      <vt:lpstr>PowerPoint-presentatie</vt:lpstr>
      <vt:lpstr>Hoe herken je misinteractie?</vt:lpstr>
      <vt:lpstr>PowerPoint-presentatie</vt:lpstr>
      <vt:lpstr>Welke EF zijn Wanneer ontwikkeld?</vt:lpstr>
      <vt:lpstr>Na de crèche</vt:lpstr>
      <vt:lpstr> </vt:lpstr>
      <vt:lpstr>2,5 tot 6 kleuters</vt:lpstr>
      <vt:lpstr>PowerPoint-presentatie</vt:lpstr>
      <vt:lpstr>PowerPoint-presentatie</vt:lpstr>
      <vt:lpstr>6 tot 8 jaar 1e graad  Basisschool</vt:lpstr>
      <vt:lpstr>PowerPoint-presentatie</vt:lpstr>
      <vt:lpstr>PowerPoint-presentatie</vt:lpstr>
      <vt:lpstr>8 tot 10 2de graad basisschool</vt:lpstr>
      <vt:lpstr>PowerPoint-presentatie</vt:lpstr>
      <vt:lpstr>PowerPoint-presentatie</vt:lpstr>
      <vt:lpstr>10 tot 13 3de graad basisschool</vt:lpstr>
      <vt:lpstr>PowerPoint-presentatie</vt:lpstr>
      <vt:lpstr>PowerPoint-presentatie</vt:lpstr>
      <vt:lpstr>Frank wil een AUTO met KNEX bouwen met een handleiding. Na een kwartier haalt hij zijn moeder erbij. Het lukt hem niet en hij begint te gooien met de KNEX.  Wat vraagt dit van Frank? </vt:lpstr>
      <vt:lpstr>PowerPoint-presentatie</vt:lpstr>
      <vt:lpstr>Overzicht</vt:lpstr>
      <vt:lpstr>Als je via executieve functies naar het gedrag van je leerlingen kijkt, zet je ondersteuning in je klas nog bewuster in. </vt:lpstr>
      <vt:lpstr>PowerPoint-presentatie</vt:lpstr>
      <vt:lpstr>Executieve functies kunnen indirect worden versterkt door een optimale leeromgeving</vt:lpstr>
      <vt:lpstr>Belangrijke momenten voor EF-interventie </vt:lpstr>
      <vt:lpstr>Zelfdeterminatie : De drie behoeftes </vt:lpstr>
      <vt:lpstr>Hoe omgeving invloed heeft op motivatie </vt:lpstr>
    </vt:vector>
  </TitlesOfParts>
  <Company>CVO Encora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Frank Vereeken</dc:creator>
  <cp:lastModifiedBy>Frank Vereeken</cp:lastModifiedBy>
  <cp:revision>2</cp:revision>
  <dcterms:created xsi:type="dcterms:W3CDTF">2024-10-09T12:10:00Z</dcterms:created>
  <dcterms:modified xsi:type="dcterms:W3CDTF">2024-11-27T12:45:57Z</dcterms:modified>
</cp:coreProperties>
</file>